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4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5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69" r:id="rId5"/>
    <p:sldMasterId id="2147483679" r:id="rId6"/>
    <p:sldMasterId id="2147483689" r:id="rId7"/>
    <p:sldMasterId id="2147483697" r:id="rId8"/>
    <p:sldMasterId id="2147483707" r:id="rId9"/>
  </p:sldMasterIdLst>
  <p:notesMasterIdLst>
    <p:notesMasterId r:id="rId19"/>
  </p:notesMasterIdLst>
  <p:sldIdLst>
    <p:sldId id="273" r:id="rId10"/>
    <p:sldId id="274" r:id="rId11"/>
    <p:sldId id="272" r:id="rId12"/>
    <p:sldId id="299" r:id="rId13"/>
    <p:sldId id="300" r:id="rId14"/>
    <p:sldId id="2147469525" r:id="rId15"/>
    <p:sldId id="279" r:id="rId16"/>
    <p:sldId id="284" r:id="rId17"/>
    <p:sldId id="282" r:id="rId1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D6DFF"/>
    <a:srgbClr val="C1E9FF"/>
    <a:srgbClr val="E3FEAC"/>
    <a:srgbClr val="AFFF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562" autoAdjust="0"/>
    <p:restoredTop sz="96395" autoAdjust="0"/>
  </p:normalViewPr>
  <p:slideViewPr>
    <p:cSldViewPr snapToGrid="0">
      <p:cViewPr varScale="1">
        <p:scale>
          <a:sx n="97" d="100"/>
          <a:sy n="97" d="100"/>
        </p:scale>
        <p:origin x="357" y="2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slide" Target="slides/slide7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2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6.xml"/><Relationship Id="rId23" Type="http://schemas.openxmlformats.org/officeDocument/2006/relationships/tableStyles" Target="tableStyles.xml"/><Relationship Id="rId10" Type="http://schemas.openxmlformats.org/officeDocument/2006/relationships/slide" Target="slides/slide1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5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6C59B8-57B7-4006-9870-FBD76B274716}" type="datetimeFigureOut">
              <a:rPr lang="fr-FR" smtClean="0"/>
              <a:t>22/05/2025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65481D-FC9B-4E91-A5E2-BC0105D5FD0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105265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D6A28309-58F9-4FE2-AA26-7C2018BF246D}" type="datetime1">
              <a:rPr lang="fr-FR" smtClean="0"/>
              <a:t>22/05/2025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960000" y="5226529"/>
            <a:ext cx="4320000" cy="1200000"/>
          </a:xfrm>
        </p:spPr>
        <p:txBody>
          <a:bodyPr anchor="b" anchorCtr="0"/>
          <a:lstStyle>
            <a:lvl1pPr>
              <a:defRPr sz="1533"/>
            </a:lvl1pPr>
          </a:lstStyle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20000" y="479999"/>
            <a:ext cx="5040000" cy="360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2440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1">
            <a:extLst>
              <a:ext uri="{FF2B5EF4-FFF2-40B4-BE49-F238E27FC236}">
                <a16:creationId xmlns:a16="http://schemas.microsoft.com/office/drawing/2014/main" id="{7C436E6A-2C52-46FD-BE13-6E4111A806B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719667" y="480485"/>
            <a:ext cx="5039784" cy="3600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re 6"/>
          <p:cNvSpPr>
            <a:spLocks noGrp="1"/>
          </p:cNvSpPr>
          <p:nvPr>
            <p:ph type="title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50025B3-AB06-4778-A348-4956E417D7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618818"/>
            <a:ext cx="239184" cy="239183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 algn="ctr">
              <a:defRPr sz="133" cap="none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>
              <a:defRPr/>
            </a:pPr>
            <a:fld id="{78101D17-0574-414C-8271-2797B268B8CF}" type="datetime1">
              <a:rPr lang="fr-FR" smtClean="0"/>
              <a:t>22/05/2025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6A3A13A-28B0-4FE7-AE38-69E16DB5A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60967" y="5226051"/>
            <a:ext cx="4318000" cy="1200149"/>
          </a:xfrm>
        </p:spPr>
        <p:txBody>
          <a:bodyPr anchor="b"/>
          <a:lstStyle>
            <a:lvl1pPr>
              <a:defRPr sz="1533"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A2D7731-59A3-4A8D-A8FB-1C50EB95C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618818"/>
            <a:ext cx="239184" cy="239183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 smtClean="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>
              <a:defRPr/>
            </a:pPr>
            <a:fld id="{38FB10FD-C7A1-4418-A34C-0D07CE91A20E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05718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11">
            <a:extLst>
              <a:ext uri="{FF2B5EF4-FFF2-40B4-BE49-F238E27FC236}">
                <a16:creationId xmlns:a16="http://schemas.microsoft.com/office/drawing/2014/main" id="{A6E0553D-E9B3-4C34-982A-0446EB661B2E}"/>
              </a:ext>
            </a:extLst>
          </p:cNvPr>
          <p:cNvCxnSpPr/>
          <p:nvPr userDrawn="1"/>
        </p:nvCxnSpPr>
        <p:spPr bwMode="gray">
          <a:xfrm>
            <a:off x="480485" y="6379633"/>
            <a:ext cx="11231033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 5">
            <a:extLst>
              <a:ext uri="{FF2B5EF4-FFF2-40B4-BE49-F238E27FC236}">
                <a16:creationId xmlns:a16="http://schemas.microsoft.com/office/drawing/2014/main" id="{938BD17D-129F-4417-886B-5AA4B063D10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239184" y="239184"/>
            <a:ext cx="2885016" cy="1919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re 6"/>
          <p:cNvSpPr>
            <a:spLocks noGrp="1"/>
          </p:cNvSpPr>
          <p:nvPr>
            <p:ph type="title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/>
          </p:nvPr>
        </p:nvSpPr>
        <p:spPr bwMode="gray">
          <a:xfrm>
            <a:off x="480000" y="3128061"/>
            <a:ext cx="11232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4333" b="1" cap="all" baseline="0"/>
            </a:lvl1pPr>
            <a:lvl2pPr marL="0" indent="0">
              <a:spcBef>
                <a:spcPts val="667"/>
              </a:spcBef>
              <a:spcAft>
                <a:spcPts val="0"/>
              </a:spcAft>
              <a:buNone/>
              <a:defRPr sz="2467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Espace réservé de la date 1">
            <a:extLst>
              <a:ext uri="{FF2B5EF4-FFF2-40B4-BE49-F238E27FC236}">
                <a16:creationId xmlns:a16="http://schemas.microsoft.com/office/drawing/2014/main" id="{BDE5D986-A3DB-458E-BC77-34C885354147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C04F57-4AD2-4454-A28B-8BBE0C3BE30D}" type="datetime1">
              <a:rPr lang="fr-FR" smtClean="0"/>
              <a:t>22/05/2025</a:t>
            </a:fld>
            <a:endParaRPr lang="fr-FR" dirty="0"/>
          </a:p>
        </p:txBody>
      </p:sp>
      <p:sp>
        <p:nvSpPr>
          <p:cNvPr id="8" name="Espace réservé du pied de page 2">
            <a:extLst>
              <a:ext uri="{FF2B5EF4-FFF2-40B4-BE49-F238E27FC236}">
                <a16:creationId xmlns:a16="http://schemas.microsoft.com/office/drawing/2014/main" id="{7BF9F5FF-0536-4BB8-A3B4-F653C3BAFC5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9" name="Espace réservé du numéro de diapositive 7">
            <a:extLst>
              <a:ext uri="{FF2B5EF4-FFF2-40B4-BE49-F238E27FC236}">
                <a16:creationId xmlns:a16="http://schemas.microsoft.com/office/drawing/2014/main" id="{607131B0-1AA1-4F74-95DD-5AA41C27724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534DF-23CE-4053-97EF-68E8A41F23D2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096132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/>
          </p:nvPr>
        </p:nvSpPr>
        <p:spPr bwMode="gray">
          <a:xfrm>
            <a:off x="479997" y="2522624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/>
          </p:nvPr>
        </p:nvSpPr>
        <p:spPr bwMode="gray">
          <a:xfrm>
            <a:off x="4416000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/>
          </p:nvPr>
        </p:nvSpPr>
        <p:spPr bwMode="gray">
          <a:xfrm>
            <a:off x="8351999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Espace réservé de la date 3">
            <a:extLst>
              <a:ext uri="{FF2B5EF4-FFF2-40B4-BE49-F238E27FC236}">
                <a16:creationId xmlns:a16="http://schemas.microsoft.com/office/drawing/2014/main" id="{68B8F4E7-05E4-4A5B-941D-4DE1250178F3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0C6037-9151-4990-AC1C-5E9B9602A2EE}" type="datetime1">
              <a:rPr lang="fr-FR" smtClean="0"/>
              <a:t>22/05/2025</a:t>
            </a:fld>
            <a:endParaRPr lang="fr-FR" dirty="0"/>
          </a:p>
        </p:txBody>
      </p:sp>
      <p:sp>
        <p:nvSpPr>
          <p:cNvPr id="7" name="Espace réservé du pied de page 4">
            <a:extLst>
              <a:ext uri="{FF2B5EF4-FFF2-40B4-BE49-F238E27FC236}">
                <a16:creationId xmlns:a16="http://schemas.microsoft.com/office/drawing/2014/main" id="{C8A1E641-9DC1-4C1E-923F-E38F2DD90BD4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11" name="Espace réservé du numéro de diapositive 5">
            <a:extLst>
              <a:ext uri="{FF2B5EF4-FFF2-40B4-BE49-F238E27FC236}">
                <a16:creationId xmlns:a16="http://schemas.microsoft.com/office/drawing/2014/main" id="{DE6662C9-9D80-4E5A-BC22-CB48438851E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0BBA94-6AF7-481F-9D98-1C2F1365F56C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964006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 bwMode="gray">
          <a:xfrm>
            <a:off x="0" y="984000"/>
            <a:ext cx="12192000" cy="5875200"/>
          </a:xfrm>
          <a:solidFill>
            <a:schemeClr val="bg1">
              <a:lumMod val="85000"/>
            </a:schemeClr>
          </a:solidFill>
        </p:spPr>
        <p:txBody>
          <a:bodyPr tIns="1080000" anchor="ctr"/>
          <a:lstStyle>
            <a:lvl1pPr algn="ctr">
              <a:defRPr cap="all" baseline="0"/>
            </a:lvl1pPr>
          </a:lstStyle>
          <a:p>
            <a:pPr lvl="0"/>
            <a:r>
              <a:rPr lang="en-US" noProof="0" dirty="0"/>
              <a:t>Click icon to add picture</a:t>
            </a:r>
            <a:endParaRPr lang="fr-FR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984000"/>
            <a:ext cx="11232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bIns="360000" anchor="ctr"/>
          <a:lstStyle>
            <a:lvl1pPr marL="527987" indent="-527987">
              <a:buFont typeface="+mj-lt"/>
              <a:buAutoNum type="arabicPeriod"/>
              <a:defRPr sz="4333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579D367-760F-42BE-A982-845C472F6B7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D5539-6AA7-48B8-B3D8-C8FE9EEC6324}" type="datetime1">
              <a:rPr lang="fr-FR" smtClean="0"/>
              <a:t>22/05/2025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DABEA2A-B2E4-451E-9242-86CADCDC930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E76FB17-9A03-4F4B-A395-51FCDA622F9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BA4E00-0874-495F-8024-81EAC397AAFD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560348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6" indent="-143996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6" indent="-143996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2F2FB7B6-9B3C-4C84-AEFC-6EB11872A530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B494D-056C-4F2E-A42A-A363F57A8A87}" type="datetime1">
              <a:rPr lang="fr-FR" smtClean="0"/>
              <a:t>22/05/2025</a:t>
            </a:fld>
            <a:endParaRPr lang="fr-FR" dirty="0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89E5AC66-EAF2-4164-9A2B-268CB8C97318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DDC47EDF-D999-4F7A-B280-64FD687A695D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85499-3BA9-454C-B574-C4E144EB02FA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056676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COPI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737517"/>
            <a:ext cx="11232000" cy="960000"/>
          </a:xfrm>
        </p:spPr>
        <p:txBody>
          <a:bodyPr/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6" indent="-143996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6" indent="-143996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2F2FB7B6-9B3C-4C84-AEFC-6EB11872A530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CDC62-4D51-427E-8F26-33CF016A3893}" type="datetime1">
              <a:rPr lang="fr-FR" smtClean="0"/>
              <a:t>22/05/2025</a:t>
            </a:fld>
            <a:endParaRPr lang="fr-FR" dirty="0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89E5AC66-EAF2-4164-9A2B-268CB8C97318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DDC47EDF-D999-4F7A-B280-64FD687A695D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85499-3BA9-454C-B574-C4E144EB02FA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45191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27348" y="1815360"/>
            <a:ext cx="11700000" cy="44662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A48DC27-3F0E-4141-AB9E-8B8A9C2294B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9F794C19-BF33-434A-9684-63272865CBCB}" type="datetime1">
              <a:rPr lang="fr-FR" cap="all" smtClean="0"/>
              <a:t>22/05/2025</a:t>
            </a:fld>
            <a:endParaRPr lang="fr-FR" cap="all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2FA43E-0846-45CD-9813-86AF6899FCD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735A81A-6679-4DCE-8972-65AAFBEB30F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395250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27348" y="1815354"/>
            <a:ext cx="11700000" cy="44662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A48DC27-3F0E-4141-AB9E-8B8A9C2294B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CAA48AF5-E4CF-4D17-80FB-EF6C5687F547}" type="datetime1">
              <a:rPr lang="fr-FR" cap="all" smtClean="0"/>
              <a:t>22/05/2025</a:t>
            </a:fld>
            <a:endParaRPr lang="fr-FR" cap="all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2FA43E-0846-45CD-9813-86AF6899FCD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735A81A-6679-4DCE-8972-65AAFBEB30F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940781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006B5C2B-B0BF-4136-9EC7-0E7F54D1D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2985" y="238125"/>
            <a:ext cx="10351028" cy="44767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04812" y="1447201"/>
            <a:ext cx="11379201" cy="502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667A85D-7EC4-0B99-2DDB-8AF1B41EB735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10151533" y="6629400"/>
            <a:ext cx="1559984" cy="228600"/>
          </a:xfrm>
        </p:spPr>
        <p:txBody>
          <a:bodyPr/>
          <a:lstStyle/>
          <a:p>
            <a:pPr algn="r"/>
            <a:fld id="{612BD64B-52DD-4CE5-91EE-39AE5184906A}" type="datetime1">
              <a:rPr lang="fr-FR" cap="all" smtClean="0"/>
              <a:t>22/05/2025</a:t>
            </a:fld>
            <a:endParaRPr lang="fr-FR" cap="all" dirty="0"/>
          </a:p>
        </p:txBody>
      </p:sp>
      <p:sp>
        <p:nvSpPr>
          <p:cNvPr id="3" name="Espace réservé du pied de page 4">
            <a:extLst>
              <a:ext uri="{FF2B5EF4-FFF2-40B4-BE49-F238E27FC236}">
                <a16:creationId xmlns:a16="http://schemas.microsoft.com/office/drawing/2014/main" id="{66C17E4F-9CB7-FD6D-230A-9F229883507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480484" y="6629400"/>
            <a:ext cx="7871883" cy="228600"/>
          </a:xfrm>
        </p:spPr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04E59EF6-DB77-37B2-25EE-F63AE904645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352367" y="6629400"/>
            <a:ext cx="1799167" cy="228600"/>
          </a:xfrm>
        </p:spPr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33308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6618000"/>
            <a:ext cx="240000" cy="24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B22EE23-9E0F-448B-9C0B-C964E8EC20E0}" type="datetime1">
              <a:rPr lang="fr-FR" smtClean="0"/>
              <a:t>22/05/2025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960000" y="5226529"/>
            <a:ext cx="4320000" cy="1200000"/>
          </a:xfrm>
          <a:prstGeom prst="rect">
            <a:avLst/>
          </a:prstGeom>
        </p:spPr>
        <p:txBody>
          <a:bodyPr anchor="b" anchorCtr="0"/>
          <a:lstStyle>
            <a:lvl1pPr>
              <a:defRPr sz="1533"/>
            </a:lvl1pPr>
          </a:lstStyle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6618000"/>
            <a:ext cx="240000" cy="24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20000" y="479999"/>
            <a:ext cx="5040000" cy="360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568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fld id="{6CCB0844-C8A5-4DC7-B687-3EFF1519E52B}" type="datetime1">
              <a:rPr lang="fr-FR" cap="all" smtClean="0"/>
              <a:t>22/05/2025</a:t>
            </a:fld>
            <a:endParaRPr lang="fr-FR" cap="all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80000" y="3128061"/>
            <a:ext cx="11232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4333" b="1" cap="all" baseline="0"/>
            </a:lvl1pPr>
            <a:lvl2pPr marL="0" indent="0">
              <a:spcBef>
                <a:spcPts val="667"/>
              </a:spcBef>
              <a:spcAft>
                <a:spcPts val="0"/>
              </a:spcAft>
              <a:buNone/>
              <a:defRPr sz="2467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cxnSp>
        <p:nvCxnSpPr>
          <p:cNvPr id="12" name="Connecteur droit 11"/>
          <p:cNvCxnSpPr/>
          <p:nvPr userDrawn="1"/>
        </p:nvCxnSpPr>
        <p:spPr bwMode="gray">
          <a:xfrm>
            <a:off x="480000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40000" y="239999"/>
            <a:ext cx="2884069" cy="19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25797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80000" y="3128061"/>
            <a:ext cx="11232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4333" b="1" cap="all" baseline="0"/>
            </a:lvl1pPr>
            <a:lvl2pPr marL="0" indent="0">
              <a:spcBef>
                <a:spcPts val="667"/>
              </a:spcBef>
              <a:spcAft>
                <a:spcPts val="0"/>
              </a:spcAft>
              <a:buNone/>
              <a:defRPr sz="2467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40000" y="239999"/>
            <a:ext cx="2884069" cy="1920000"/>
          </a:xfrm>
          <a:prstGeom prst="rect">
            <a:avLst/>
          </a:prstGeom>
        </p:spPr>
      </p:pic>
      <p:cxnSp>
        <p:nvCxnSpPr>
          <p:cNvPr id="5" name="Google Shape;169;p14">
            <a:extLst>
              <a:ext uri="{FF2B5EF4-FFF2-40B4-BE49-F238E27FC236}">
                <a16:creationId xmlns:a16="http://schemas.microsoft.com/office/drawing/2014/main" id="{D039B1D2-01F3-D5CE-D228-5DE1D2D7A062}"/>
              </a:ext>
            </a:extLst>
          </p:cNvPr>
          <p:cNvCxnSpPr/>
          <p:nvPr userDrawn="1"/>
        </p:nvCxnSpPr>
        <p:spPr>
          <a:xfrm>
            <a:off x="480485" y="6379633"/>
            <a:ext cx="11231033" cy="0"/>
          </a:xfrm>
          <a:prstGeom prst="straightConnector1">
            <a:avLst/>
          </a:prstGeom>
          <a:noFill/>
          <a:ln w="101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9" name="Espace réservé du pied de page 3">
            <a:extLst>
              <a:ext uri="{FF2B5EF4-FFF2-40B4-BE49-F238E27FC236}">
                <a16:creationId xmlns:a16="http://schemas.microsoft.com/office/drawing/2014/main" id="{C901901E-D62A-87CB-C82F-43E2B3BF7D0C}"/>
              </a:ext>
            </a:extLst>
          </p:cNvPr>
          <p:cNvSpPr txBox="1">
            <a:spLocks/>
          </p:cNvSpPr>
          <p:nvPr userDrawn="1"/>
        </p:nvSpPr>
        <p:spPr bwMode="gray">
          <a:xfrm>
            <a:off x="480485" y="6377517"/>
            <a:ext cx="7871883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000" dirty="0">
                <a:solidFill>
                  <a:srgbClr val="000000"/>
                </a:solidFill>
                <a:latin typeface="Marianne"/>
              </a:rPr>
              <a:t>Délégation interministérielle à l’hébergement et à l’accès au logement</a:t>
            </a:r>
          </a:p>
        </p:txBody>
      </p:sp>
      <p:sp>
        <p:nvSpPr>
          <p:cNvPr id="10" name="Espace réservé du numéro de diapositive 4">
            <a:extLst>
              <a:ext uri="{FF2B5EF4-FFF2-40B4-BE49-F238E27FC236}">
                <a16:creationId xmlns:a16="http://schemas.microsoft.com/office/drawing/2014/main" id="{61DAE855-ADD2-551C-6219-8075263105C6}"/>
              </a:ext>
            </a:extLst>
          </p:cNvPr>
          <p:cNvSpPr txBox="1">
            <a:spLocks/>
          </p:cNvSpPr>
          <p:nvPr userDrawn="1"/>
        </p:nvSpPr>
        <p:spPr bwMode="gray">
          <a:xfrm>
            <a:off x="8352369" y="6377517"/>
            <a:ext cx="1799167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33122C9-A0B9-462F-8757-0847AD287B63}" type="slidenum">
              <a:rPr lang="fr-FR" sz="1000" smtClean="0">
                <a:solidFill>
                  <a:srgbClr val="000000"/>
                </a:solidFill>
                <a:latin typeface="Marianne"/>
              </a:rPr>
              <a:pPr/>
              <a:t>‹N°›</a:t>
            </a:fld>
            <a:endParaRPr lang="fr-FR" sz="1000" dirty="0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13" name="Espace réservé de la date 3">
            <a:extLst>
              <a:ext uri="{FF2B5EF4-FFF2-40B4-BE49-F238E27FC236}">
                <a16:creationId xmlns:a16="http://schemas.microsoft.com/office/drawing/2014/main" id="{77C6EFA8-0C2A-C1E9-841C-95156BB0BD73}"/>
              </a:ext>
            </a:extLst>
          </p:cNvPr>
          <p:cNvSpPr txBox="1">
            <a:spLocks/>
          </p:cNvSpPr>
          <p:nvPr userDrawn="1"/>
        </p:nvSpPr>
        <p:spPr bwMode="gray">
          <a:xfrm>
            <a:off x="10151533" y="6377517"/>
            <a:ext cx="1559984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 cap="all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FR" sz="1000" dirty="0">
                <a:solidFill>
                  <a:srgbClr val="000000"/>
                </a:solidFill>
                <a:latin typeface="Marianne"/>
              </a:rPr>
              <a:t>17/10/2024</a:t>
            </a:r>
          </a:p>
        </p:txBody>
      </p:sp>
    </p:spTree>
    <p:extLst>
      <p:ext uri="{BB962C8B-B14F-4D97-AF65-F5344CB8AC3E}">
        <p14:creationId xmlns:p14="http://schemas.microsoft.com/office/powerpoint/2010/main" val="35858324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9997" y="2522624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416000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8351999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35082373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984000"/>
            <a:ext cx="12192000" cy="5875200"/>
          </a:xfrm>
          <a:solidFill>
            <a:schemeClr val="bg1">
              <a:lumMod val="85000"/>
            </a:schemeClr>
          </a:solidFill>
        </p:spPr>
        <p:txBody>
          <a:bodyPr tIns="1080000" anchor="ctr" anchorCtr="0"/>
          <a:lstStyle>
            <a:lvl1pPr algn="ctr">
              <a:defRPr cap="all" baseline="0"/>
            </a:lvl1pPr>
          </a:lstStyle>
          <a:p>
            <a:r>
              <a:rPr lang="fr-FR" dirty="0"/>
              <a:t>Sélectionner l’icône pour insérer une image, </a:t>
            </a:r>
            <a:br>
              <a:rPr lang="fr-FR" dirty="0"/>
            </a:br>
            <a:r>
              <a:rPr lang="fr-FR" dirty="0"/>
              <a:t>puis disposer l’image en arrière plan </a:t>
            </a:r>
            <a:br>
              <a:rPr lang="fr-FR" dirty="0"/>
            </a:br>
            <a:r>
              <a:rPr lang="fr-FR" dirty="0"/>
              <a:t>(Sélectionner l’image avec le bouton droit de la souris / </a:t>
            </a:r>
            <a:br>
              <a:rPr lang="fr-FR" dirty="0"/>
            </a:br>
            <a:r>
              <a:rPr lang="fr-FR" dirty="0"/>
              <a:t>Mettre à l’arrière plan)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984000"/>
            <a:ext cx="11232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lIns="0" bIns="360000" anchor="ctr" anchorCtr="0"/>
          <a:lstStyle>
            <a:lvl1pPr marL="527987" indent="-527987">
              <a:buFont typeface="+mj-lt"/>
              <a:buAutoNum type="arabicPeriod"/>
              <a:defRPr sz="4333"/>
            </a:lvl1pPr>
          </a:lstStyle>
          <a:p>
            <a:r>
              <a:rPr lang="fr-FR"/>
              <a:t>Titre</a:t>
            </a:r>
          </a:p>
        </p:txBody>
      </p:sp>
      <p:cxnSp>
        <p:nvCxnSpPr>
          <p:cNvPr id="7" name="Google Shape;169;p14">
            <a:extLst>
              <a:ext uri="{FF2B5EF4-FFF2-40B4-BE49-F238E27FC236}">
                <a16:creationId xmlns:a16="http://schemas.microsoft.com/office/drawing/2014/main" id="{986C5777-8FB1-CC6E-4383-6537DD4B213A}"/>
              </a:ext>
            </a:extLst>
          </p:cNvPr>
          <p:cNvCxnSpPr/>
          <p:nvPr userDrawn="1"/>
        </p:nvCxnSpPr>
        <p:spPr>
          <a:xfrm>
            <a:off x="480485" y="6379633"/>
            <a:ext cx="11231033" cy="0"/>
          </a:xfrm>
          <a:prstGeom prst="straightConnector1">
            <a:avLst/>
          </a:prstGeom>
          <a:noFill/>
          <a:ln w="101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9" name="Espace réservé du pied de page 3">
            <a:extLst>
              <a:ext uri="{FF2B5EF4-FFF2-40B4-BE49-F238E27FC236}">
                <a16:creationId xmlns:a16="http://schemas.microsoft.com/office/drawing/2014/main" id="{BA451393-2C0B-76C9-7A60-426D4115DF55}"/>
              </a:ext>
            </a:extLst>
          </p:cNvPr>
          <p:cNvSpPr txBox="1">
            <a:spLocks/>
          </p:cNvSpPr>
          <p:nvPr userDrawn="1"/>
        </p:nvSpPr>
        <p:spPr bwMode="gray">
          <a:xfrm>
            <a:off x="480485" y="6377517"/>
            <a:ext cx="7871883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000" dirty="0">
                <a:solidFill>
                  <a:srgbClr val="000000"/>
                </a:solidFill>
                <a:latin typeface="Marianne"/>
              </a:rPr>
              <a:t>Délégation interministérielle à l’hébergement et à l’accès au logement</a:t>
            </a:r>
          </a:p>
        </p:txBody>
      </p:sp>
      <p:sp>
        <p:nvSpPr>
          <p:cNvPr id="10" name="Espace réservé du numéro de diapositive 4">
            <a:extLst>
              <a:ext uri="{FF2B5EF4-FFF2-40B4-BE49-F238E27FC236}">
                <a16:creationId xmlns:a16="http://schemas.microsoft.com/office/drawing/2014/main" id="{AC0EB233-D314-C1DC-298A-81378EF19C1E}"/>
              </a:ext>
            </a:extLst>
          </p:cNvPr>
          <p:cNvSpPr txBox="1">
            <a:spLocks/>
          </p:cNvSpPr>
          <p:nvPr userDrawn="1"/>
        </p:nvSpPr>
        <p:spPr bwMode="gray">
          <a:xfrm>
            <a:off x="8352369" y="6377517"/>
            <a:ext cx="1799167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33122C9-A0B9-462F-8757-0847AD287B63}" type="slidenum">
              <a:rPr lang="fr-FR" sz="1000" smtClean="0">
                <a:solidFill>
                  <a:srgbClr val="000000"/>
                </a:solidFill>
                <a:latin typeface="Marianne"/>
              </a:rPr>
              <a:pPr/>
              <a:t>‹N°›</a:t>
            </a:fld>
            <a:endParaRPr lang="fr-FR" sz="1000" dirty="0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11" name="Espace réservé de la date 3">
            <a:extLst>
              <a:ext uri="{FF2B5EF4-FFF2-40B4-BE49-F238E27FC236}">
                <a16:creationId xmlns:a16="http://schemas.microsoft.com/office/drawing/2014/main" id="{A9F2D58E-FB11-0CA5-F1EB-A58F492624D7}"/>
              </a:ext>
            </a:extLst>
          </p:cNvPr>
          <p:cNvSpPr txBox="1">
            <a:spLocks/>
          </p:cNvSpPr>
          <p:nvPr userDrawn="1"/>
        </p:nvSpPr>
        <p:spPr bwMode="gray">
          <a:xfrm>
            <a:off x="10151533" y="6377517"/>
            <a:ext cx="1559984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 cap="all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FR" sz="1000" dirty="0">
                <a:solidFill>
                  <a:srgbClr val="000000"/>
                </a:solidFill>
                <a:latin typeface="Marianne"/>
              </a:rPr>
              <a:t>25/01/2024</a:t>
            </a:r>
          </a:p>
        </p:txBody>
      </p:sp>
    </p:spTree>
    <p:extLst>
      <p:ext uri="{BB962C8B-B14F-4D97-AF65-F5344CB8AC3E}">
        <p14:creationId xmlns:p14="http://schemas.microsoft.com/office/powerpoint/2010/main" val="35212622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6" indent="-143996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6" indent="-143996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21485468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COPIL">
  <p:cSld name="Titre COPIL"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17"/>
          <p:cNvSpPr txBox="1">
            <a:spLocks noGrp="1"/>
          </p:cNvSpPr>
          <p:nvPr>
            <p:ph type="title"/>
          </p:nvPr>
        </p:nvSpPr>
        <p:spPr>
          <a:xfrm>
            <a:off x="479999" y="737517"/>
            <a:ext cx="11232000" cy="9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5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3" name="Google Shape;263;p17"/>
          <p:cNvSpPr txBox="1">
            <a:spLocks noGrp="1"/>
          </p:cNvSpPr>
          <p:nvPr>
            <p:ph type="body" idx="1"/>
          </p:nvPr>
        </p:nvSpPr>
        <p:spPr>
          <a:xfrm>
            <a:off x="4416000" y="240000"/>
            <a:ext cx="7296000" cy="4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609585" lvl="0" indent="-36829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AutoNum type="arabicPeriod"/>
              <a:defRPr sz="1000" b="1"/>
            </a:lvl1pPr>
            <a:lvl2pPr marL="1219170" lvl="1" indent="-36829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AutoNum type="alphaLcPeriod"/>
              <a:defRPr sz="1000"/>
            </a:lvl2pPr>
            <a:lvl3pPr marL="1828754" lvl="2" indent="-457189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2438339" lvl="3" indent="-457189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3047924" lvl="4" indent="-457189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3657509" lvl="5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267093" lvl="6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4876678" lvl="7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486263" lvl="8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4" name="Google Shape;264;p17"/>
          <p:cNvSpPr txBox="1">
            <a:spLocks noGrp="1"/>
          </p:cNvSpPr>
          <p:nvPr>
            <p:ph type="body" idx="2"/>
          </p:nvPr>
        </p:nvSpPr>
        <p:spPr>
          <a:xfrm>
            <a:off x="479999" y="2448000"/>
            <a:ext cx="3360000" cy="3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609585" lvl="0" indent="-30479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1219170" lvl="1" indent="-36194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75"/>
              <a:buChar char="•"/>
              <a:defRPr/>
            </a:lvl2pPr>
            <a:lvl3pPr marL="1828754" lvl="2" indent="-355591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00"/>
              <a:buChar char="•"/>
              <a:defRPr/>
            </a:lvl3pPr>
            <a:lvl4pPr marL="2438339" lvl="3" indent="-349241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25"/>
              <a:buChar char="•"/>
              <a:defRPr/>
            </a:lvl4pPr>
            <a:lvl5pPr marL="3047924" lvl="4" indent="-349241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25"/>
              <a:buChar char="•"/>
              <a:defRPr/>
            </a:lvl5pPr>
            <a:lvl6pPr marL="3657509" lvl="5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267093" lvl="6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4876678" lvl="7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486263" lvl="8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5" name="Google Shape;265;p17"/>
          <p:cNvSpPr txBox="1">
            <a:spLocks noGrp="1"/>
          </p:cNvSpPr>
          <p:nvPr>
            <p:ph type="body" idx="3"/>
          </p:nvPr>
        </p:nvSpPr>
        <p:spPr>
          <a:xfrm>
            <a:off x="4416000" y="2448000"/>
            <a:ext cx="3360000" cy="3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609585" lvl="0" indent="-30479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1219170" lvl="1" indent="-36194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75"/>
              <a:buChar char="•"/>
              <a:defRPr/>
            </a:lvl2pPr>
            <a:lvl3pPr marL="1828754" lvl="2" indent="-355591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00"/>
              <a:buChar char="•"/>
              <a:defRPr/>
            </a:lvl3pPr>
            <a:lvl4pPr marL="2438339" lvl="3" indent="-349241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25"/>
              <a:buChar char="•"/>
              <a:defRPr/>
            </a:lvl4pPr>
            <a:lvl5pPr marL="3047924" lvl="4" indent="-349241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25"/>
              <a:buChar char="•"/>
              <a:defRPr/>
            </a:lvl5pPr>
            <a:lvl6pPr marL="3657509" lvl="5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267093" lvl="6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4876678" lvl="7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486263" lvl="8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6" name="Google Shape;266;p17"/>
          <p:cNvSpPr txBox="1">
            <a:spLocks noGrp="1"/>
          </p:cNvSpPr>
          <p:nvPr>
            <p:ph type="body" idx="4"/>
          </p:nvPr>
        </p:nvSpPr>
        <p:spPr>
          <a:xfrm>
            <a:off x="8352000" y="2448000"/>
            <a:ext cx="3360000" cy="3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609585" lvl="0" indent="-30479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1219170" lvl="1" indent="-36194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75"/>
              <a:buChar char="•"/>
              <a:defRPr/>
            </a:lvl2pPr>
            <a:lvl3pPr marL="1828754" lvl="2" indent="-355591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00"/>
              <a:buChar char="•"/>
              <a:defRPr/>
            </a:lvl3pPr>
            <a:lvl4pPr marL="2438339" lvl="3" indent="-349241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25"/>
              <a:buChar char="•"/>
              <a:defRPr/>
            </a:lvl4pPr>
            <a:lvl5pPr marL="3047924" lvl="4" indent="-349241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25"/>
              <a:buChar char="•"/>
              <a:defRPr/>
            </a:lvl5pPr>
            <a:lvl6pPr marL="3657509" lvl="5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267093" lvl="6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4876678" lvl="7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486263" lvl="8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881978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417153109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COPI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737517"/>
            <a:ext cx="11232000" cy="960000"/>
          </a:xfrm>
        </p:spPr>
        <p:txBody>
          <a:bodyPr/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2" indent="-143992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2" indent="-143992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38232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27348" y="1815360"/>
            <a:ext cx="11700000" cy="44662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745504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960000" y="5226529"/>
            <a:ext cx="4320000" cy="1200000"/>
          </a:xfrm>
        </p:spPr>
        <p:txBody>
          <a:bodyPr anchor="b" anchorCtr="0"/>
          <a:lstStyle>
            <a:lvl1pPr>
              <a:defRPr sz="1535"/>
            </a:lvl1pPr>
          </a:lstStyle>
          <a:p>
            <a:r>
              <a:rPr lang="fr-FR" dirty="0"/>
              <a:t>Offre T3 - bilan affinage et trajectoire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20000" y="479999"/>
            <a:ext cx="5040000" cy="360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294306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Offre T3 - bilan affinage et trajectoire</a:t>
            </a: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80001" y="3128061"/>
            <a:ext cx="11232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4335" b="1" cap="all" baseline="0"/>
            </a:lvl1pPr>
            <a:lvl2pPr marL="0" indent="0">
              <a:spcBef>
                <a:spcPts val="667"/>
              </a:spcBef>
              <a:spcAft>
                <a:spcPts val="0"/>
              </a:spcAft>
              <a:buNone/>
              <a:defRPr sz="2468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cxnSp>
        <p:nvCxnSpPr>
          <p:cNvPr id="12" name="Connecteur droit 11"/>
          <p:cNvCxnSpPr/>
          <p:nvPr userDrawn="1"/>
        </p:nvCxnSpPr>
        <p:spPr bwMode="gray">
          <a:xfrm>
            <a:off x="480001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40000" y="239999"/>
            <a:ext cx="2884069" cy="1920000"/>
          </a:xfrm>
          <a:prstGeom prst="rect">
            <a:avLst/>
          </a:prstGeom>
        </p:spPr>
      </p:pic>
      <p:sp>
        <p:nvSpPr>
          <p:cNvPr id="10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0" b="1">
                <a:solidFill>
                  <a:schemeClr val="tx1"/>
                </a:solidFill>
              </a:defRPr>
            </a:lvl1pPr>
          </a:lstStyle>
          <a:p>
            <a:pPr algn="r"/>
            <a:endParaRPr lang="fr-FR" cap="all" dirty="0"/>
          </a:p>
        </p:txBody>
      </p:sp>
    </p:spTree>
    <p:extLst>
      <p:ext uri="{BB962C8B-B14F-4D97-AF65-F5344CB8AC3E}">
        <p14:creationId xmlns:p14="http://schemas.microsoft.com/office/powerpoint/2010/main" val="961996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fld id="{643A3B15-A2FC-4FB9-AD3A-A94576E8B51C}" type="datetime1">
              <a:rPr lang="fr-FR" cap="all" smtClean="0"/>
              <a:t>22/05/2025</a:t>
            </a:fld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9997" y="2522624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416000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8351999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398813762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Offre T3 - bilan affinage et trajectoire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9997" y="2522624"/>
            <a:ext cx="3360000" cy="3374400"/>
          </a:xfrm>
        </p:spPr>
        <p:txBody>
          <a:bodyPr/>
          <a:lstStyle>
            <a:lvl1pPr marL="191998" indent="-191998">
              <a:spcBef>
                <a:spcPts val="533"/>
              </a:spcBef>
              <a:spcAft>
                <a:spcPts val="1068"/>
              </a:spcAft>
              <a:buFont typeface="+mj-lt"/>
              <a:buAutoNum type="arabicPeriod"/>
              <a:defRPr b="1"/>
            </a:lvl1pPr>
            <a:lvl2pPr marL="431996" indent="-191998">
              <a:spcBef>
                <a:spcPts val="799"/>
              </a:spcBef>
              <a:spcAft>
                <a:spcPts val="1068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416000" y="2524800"/>
            <a:ext cx="3360000" cy="3374400"/>
          </a:xfrm>
        </p:spPr>
        <p:txBody>
          <a:bodyPr/>
          <a:lstStyle>
            <a:lvl1pPr marL="191998" indent="-191998">
              <a:spcBef>
                <a:spcPts val="533"/>
              </a:spcBef>
              <a:spcAft>
                <a:spcPts val="1068"/>
              </a:spcAft>
              <a:buFont typeface="+mj-lt"/>
              <a:buAutoNum type="arabicPeriod"/>
              <a:defRPr b="1"/>
            </a:lvl1pPr>
            <a:lvl2pPr marL="431996" indent="-191998">
              <a:spcBef>
                <a:spcPts val="799"/>
              </a:spcBef>
              <a:spcAft>
                <a:spcPts val="1068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8351999" y="2524800"/>
            <a:ext cx="3360000" cy="3374400"/>
          </a:xfrm>
        </p:spPr>
        <p:txBody>
          <a:bodyPr/>
          <a:lstStyle>
            <a:lvl1pPr marL="191998" indent="-191998">
              <a:spcBef>
                <a:spcPts val="533"/>
              </a:spcBef>
              <a:spcAft>
                <a:spcPts val="1068"/>
              </a:spcAft>
              <a:buFont typeface="+mj-lt"/>
              <a:buAutoNum type="arabicPeriod"/>
              <a:defRPr b="1"/>
            </a:lvl1pPr>
            <a:lvl2pPr marL="431996" indent="-191998">
              <a:spcBef>
                <a:spcPts val="799"/>
              </a:spcBef>
              <a:spcAft>
                <a:spcPts val="1068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1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0" b="1">
                <a:solidFill>
                  <a:schemeClr val="tx1"/>
                </a:solidFill>
              </a:defRPr>
            </a:lvl1pPr>
          </a:lstStyle>
          <a:p>
            <a:pPr algn="r"/>
            <a:endParaRPr lang="fr-FR" cap="all" dirty="0"/>
          </a:p>
        </p:txBody>
      </p:sp>
    </p:spTree>
    <p:extLst>
      <p:ext uri="{BB962C8B-B14F-4D97-AF65-F5344CB8AC3E}">
        <p14:creationId xmlns:p14="http://schemas.microsoft.com/office/powerpoint/2010/main" val="75587032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984000"/>
            <a:ext cx="12192000" cy="5875200"/>
          </a:xfrm>
          <a:solidFill>
            <a:schemeClr val="bg1">
              <a:lumMod val="85000"/>
            </a:schemeClr>
          </a:solidFill>
        </p:spPr>
        <p:txBody>
          <a:bodyPr tIns="1080000" anchor="ctr" anchorCtr="0"/>
          <a:lstStyle>
            <a:lvl1pPr algn="ctr">
              <a:defRPr cap="all" baseline="0"/>
            </a:lvl1pPr>
          </a:lstStyle>
          <a:p>
            <a:r>
              <a:rPr lang="fr-FR" dirty="0"/>
              <a:t>Sélectionner l’icône pour insérer une image, </a:t>
            </a:r>
            <a:br>
              <a:rPr lang="fr-FR" dirty="0"/>
            </a:br>
            <a:r>
              <a:rPr lang="fr-FR" dirty="0"/>
              <a:t>puis disposer l’image en arrière plan </a:t>
            </a:r>
            <a:br>
              <a:rPr lang="fr-FR" dirty="0"/>
            </a:br>
            <a:r>
              <a:rPr lang="fr-FR" dirty="0"/>
              <a:t>(Sélectionner l’image avec le bouton droit de la souris / </a:t>
            </a:r>
            <a:br>
              <a:rPr lang="fr-FR" dirty="0"/>
            </a:br>
            <a:r>
              <a:rPr lang="fr-FR" dirty="0"/>
              <a:t>Mettre à l’arrière plan)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984000"/>
            <a:ext cx="11232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lIns="0" bIns="360000" anchor="ctr" anchorCtr="0"/>
          <a:lstStyle>
            <a:lvl1pPr marL="527995" indent="-527995">
              <a:buFont typeface="+mj-lt"/>
              <a:buAutoNum type="arabicPeriod"/>
              <a:defRPr sz="4335"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>
            <a:lvl1pPr>
              <a:defRPr/>
            </a:lvl1pPr>
          </a:lstStyle>
          <a:p>
            <a:pPr algn="r"/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Offre T3 - bilan affinage et trajectoire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6760410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>
            <a:lvl1pPr>
              <a:defRPr/>
            </a:lvl1pPr>
          </a:lstStyle>
          <a:p>
            <a:pPr algn="r"/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Offre T3 - bilan affinage et trajectoire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9" indent="-143999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9" indent="-143999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333755431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>
            <a:extLst>
              <a:ext uri="{FF2B5EF4-FFF2-40B4-BE49-F238E27FC236}">
                <a16:creationId xmlns:a16="http://schemas.microsoft.com/office/drawing/2014/main" id="{4DF937B3-FA6F-B3AE-6A17-4D2582C627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4713" y="404814"/>
            <a:ext cx="10585451" cy="471069"/>
          </a:xfrm>
        </p:spPr>
        <p:txBody>
          <a:bodyPr wrap="square" anchor="t">
            <a:spAutoFit/>
          </a:bodyPr>
          <a:lstStyle>
            <a:lvl1pPr>
              <a:spcBef>
                <a:spcPts val="0"/>
              </a:spcBef>
              <a:defRPr/>
            </a:lvl1pPr>
          </a:lstStyle>
          <a:p>
            <a:r>
              <a:rPr lang="fr-FR" noProof="0"/>
              <a:t>Cliquez pour modifier le titre</a:t>
            </a:r>
            <a:endParaRPr lang="fr-FR"/>
          </a:p>
        </p:txBody>
      </p:sp>
      <p:sp>
        <p:nvSpPr>
          <p:cNvPr id="5" name="Espace réservé du texte 13">
            <a:extLst>
              <a:ext uri="{FF2B5EF4-FFF2-40B4-BE49-F238E27FC236}">
                <a16:creationId xmlns:a16="http://schemas.microsoft.com/office/drawing/2014/main" id="{56E1A82C-9B6A-49AD-37CA-35D24A7B6B8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4713" y="980885"/>
            <a:ext cx="10585451" cy="215444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>
              <a:defRPr lang="fr-FR" dirty="0"/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2" name="Footer Placeholder 6">
            <a:extLst>
              <a:ext uri="{FF2B5EF4-FFF2-40B4-BE49-F238E27FC236}">
                <a16:creationId xmlns:a16="http://schemas.microsoft.com/office/drawing/2014/main" id="{A4C4EFED-F336-ED04-A2B5-D6957A185F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19225" y="6357043"/>
            <a:ext cx="3495672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lvl1pPr>
              <a:defRPr lang="fr-FR" sz="1000" dirty="0"/>
            </a:lvl1pPr>
          </a:lstStyle>
          <a:p>
            <a:pPr>
              <a:spcBef>
                <a:spcPts val="601"/>
              </a:spcBef>
            </a:pPr>
            <a:r>
              <a:rPr lang="fr-FR" dirty="0"/>
              <a:t>Offre T3 - bilan affinage et trajectoire</a:t>
            </a:r>
          </a:p>
        </p:txBody>
      </p:sp>
    </p:spTree>
    <p:extLst>
      <p:ext uri="{BB962C8B-B14F-4D97-AF65-F5344CB8AC3E}">
        <p14:creationId xmlns:p14="http://schemas.microsoft.com/office/powerpoint/2010/main" val="109037560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960000" y="5226529"/>
            <a:ext cx="4320000" cy="1200000"/>
          </a:xfrm>
        </p:spPr>
        <p:txBody>
          <a:bodyPr anchor="b" anchorCtr="0"/>
          <a:lstStyle>
            <a:lvl1pPr>
              <a:defRPr sz="1535"/>
            </a:lvl1pPr>
          </a:lstStyle>
          <a:p>
            <a:r>
              <a:rPr lang="fr-FR" dirty="0"/>
              <a:t>Offre T3 - bilan affinage et trajectoire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20000" y="479999"/>
            <a:ext cx="5040000" cy="360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1607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Offre T3 - bilan affinage et trajectoire</a:t>
            </a: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80001" y="3128061"/>
            <a:ext cx="11232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4335" b="1" cap="all" baseline="0"/>
            </a:lvl1pPr>
            <a:lvl2pPr marL="0" indent="0">
              <a:spcBef>
                <a:spcPts val="667"/>
              </a:spcBef>
              <a:spcAft>
                <a:spcPts val="0"/>
              </a:spcAft>
              <a:buNone/>
              <a:defRPr sz="2468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cxnSp>
        <p:nvCxnSpPr>
          <p:cNvPr id="12" name="Connecteur droit 11"/>
          <p:cNvCxnSpPr/>
          <p:nvPr userDrawn="1"/>
        </p:nvCxnSpPr>
        <p:spPr bwMode="gray">
          <a:xfrm>
            <a:off x="480001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40000" y="239999"/>
            <a:ext cx="2884069" cy="1920000"/>
          </a:xfrm>
          <a:prstGeom prst="rect">
            <a:avLst/>
          </a:prstGeom>
        </p:spPr>
      </p:pic>
      <p:sp>
        <p:nvSpPr>
          <p:cNvPr id="10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0" b="1">
                <a:solidFill>
                  <a:schemeClr val="tx1"/>
                </a:solidFill>
              </a:defRPr>
            </a:lvl1pPr>
          </a:lstStyle>
          <a:p>
            <a:pPr algn="r"/>
            <a:endParaRPr lang="fr-FR" cap="all" dirty="0"/>
          </a:p>
        </p:txBody>
      </p:sp>
    </p:spTree>
    <p:extLst>
      <p:ext uri="{BB962C8B-B14F-4D97-AF65-F5344CB8AC3E}">
        <p14:creationId xmlns:p14="http://schemas.microsoft.com/office/powerpoint/2010/main" val="248107515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Offre T3 - bilan affinage et trajectoire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9997" y="2522624"/>
            <a:ext cx="3360000" cy="3374400"/>
          </a:xfrm>
        </p:spPr>
        <p:txBody>
          <a:bodyPr/>
          <a:lstStyle>
            <a:lvl1pPr marL="191993" indent="-191993">
              <a:spcBef>
                <a:spcPts val="533"/>
              </a:spcBef>
              <a:spcAft>
                <a:spcPts val="1068"/>
              </a:spcAft>
              <a:buFont typeface="+mj-lt"/>
              <a:buAutoNum type="arabicPeriod"/>
              <a:defRPr b="1"/>
            </a:lvl1pPr>
            <a:lvl2pPr marL="431985" indent="-191993">
              <a:spcBef>
                <a:spcPts val="799"/>
              </a:spcBef>
              <a:spcAft>
                <a:spcPts val="1068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416000" y="2524800"/>
            <a:ext cx="3360000" cy="3374400"/>
          </a:xfrm>
        </p:spPr>
        <p:txBody>
          <a:bodyPr/>
          <a:lstStyle>
            <a:lvl1pPr marL="191993" indent="-191993">
              <a:spcBef>
                <a:spcPts val="533"/>
              </a:spcBef>
              <a:spcAft>
                <a:spcPts val="1068"/>
              </a:spcAft>
              <a:buFont typeface="+mj-lt"/>
              <a:buAutoNum type="arabicPeriod"/>
              <a:defRPr b="1"/>
            </a:lvl1pPr>
            <a:lvl2pPr marL="431985" indent="-191993">
              <a:spcBef>
                <a:spcPts val="799"/>
              </a:spcBef>
              <a:spcAft>
                <a:spcPts val="1068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8351999" y="2524800"/>
            <a:ext cx="3360000" cy="3374400"/>
          </a:xfrm>
        </p:spPr>
        <p:txBody>
          <a:bodyPr/>
          <a:lstStyle>
            <a:lvl1pPr marL="191993" indent="-191993">
              <a:spcBef>
                <a:spcPts val="533"/>
              </a:spcBef>
              <a:spcAft>
                <a:spcPts val="1068"/>
              </a:spcAft>
              <a:buFont typeface="+mj-lt"/>
              <a:buAutoNum type="arabicPeriod"/>
              <a:defRPr b="1"/>
            </a:lvl1pPr>
            <a:lvl2pPr marL="431985" indent="-191993">
              <a:spcBef>
                <a:spcPts val="799"/>
              </a:spcBef>
              <a:spcAft>
                <a:spcPts val="1068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1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0" b="1">
                <a:solidFill>
                  <a:schemeClr val="tx1"/>
                </a:solidFill>
              </a:defRPr>
            </a:lvl1pPr>
          </a:lstStyle>
          <a:p>
            <a:pPr algn="r"/>
            <a:endParaRPr lang="fr-FR" cap="all" dirty="0"/>
          </a:p>
        </p:txBody>
      </p:sp>
    </p:spTree>
    <p:extLst>
      <p:ext uri="{BB962C8B-B14F-4D97-AF65-F5344CB8AC3E}">
        <p14:creationId xmlns:p14="http://schemas.microsoft.com/office/powerpoint/2010/main" val="169991131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984000"/>
            <a:ext cx="12192000" cy="5875200"/>
          </a:xfrm>
          <a:solidFill>
            <a:schemeClr val="bg1">
              <a:lumMod val="85000"/>
            </a:schemeClr>
          </a:solidFill>
        </p:spPr>
        <p:txBody>
          <a:bodyPr tIns="1080000" anchor="ctr" anchorCtr="0"/>
          <a:lstStyle>
            <a:lvl1pPr algn="ctr">
              <a:defRPr cap="all" baseline="0"/>
            </a:lvl1pPr>
          </a:lstStyle>
          <a:p>
            <a:r>
              <a:rPr lang="fr-FR" dirty="0"/>
              <a:t>Sélectionner l’icône pour insérer une image, </a:t>
            </a:r>
            <a:br>
              <a:rPr lang="fr-FR" dirty="0"/>
            </a:br>
            <a:r>
              <a:rPr lang="fr-FR" dirty="0"/>
              <a:t>puis disposer l’image en arrière plan </a:t>
            </a:r>
            <a:br>
              <a:rPr lang="fr-FR" dirty="0"/>
            </a:br>
            <a:r>
              <a:rPr lang="fr-FR" dirty="0"/>
              <a:t>(Sélectionner l’image avec le bouton droit de la souris / </a:t>
            </a:r>
            <a:br>
              <a:rPr lang="fr-FR" dirty="0"/>
            </a:br>
            <a:r>
              <a:rPr lang="fr-FR" dirty="0"/>
              <a:t>Mettre à l’arrière plan)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984000"/>
            <a:ext cx="11232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lIns="0" bIns="360000" anchor="ctr" anchorCtr="0"/>
          <a:lstStyle>
            <a:lvl1pPr marL="527981" indent="-527981">
              <a:buFont typeface="+mj-lt"/>
              <a:buAutoNum type="arabicPeriod"/>
              <a:defRPr sz="4335"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>
            <a:lvl1pPr>
              <a:defRPr/>
            </a:lvl1pPr>
          </a:lstStyle>
          <a:p>
            <a:pPr algn="r"/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Offre T3 - bilan affinage et trajectoire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580479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>
            <a:lvl1pPr>
              <a:defRPr/>
            </a:lvl1pPr>
          </a:lstStyle>
          <a:p>
            <a:pPr algn="r"/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Offre T3 - bilan affinage et trajectoire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4" indent="-143994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4" indent="-143994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279285435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9" name="Espace réservé de la date 8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 bwMode="gray">
          <a:xfrm>
            <a:off x="478779" y="6378000"/>
            <a:ext cx="7872000" cy="480000"/>
          </a:xfrm>
        </p:spPr>
        <p:txBody>
          <a:bodyPr/>
          <a:lstStyle/>
          <a:p>
            <a:r>
              <a:rPr lang="fr-FR" dirty="0"/>
              <a:t>Offre T3 - bilan affinage et trajectoire</a:t>
            </a:r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AF43E6FD-AB27-4108-A2FC-346BB5F75E3F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contenu 11"/>
          <p:cNvSpPr>
            <a:spLocks noGrp="1"/>
          </p:cNvSpPr>
          <p:nvPr>
            <p:ph sz="quarter" idx="13"/>
          </p:nvPr>
        </p:nvSpPr>
        <p:spPr bwMode="gray">
          <a:xfrm>
            <a:off x="687919" y="1484321"/>
            <a:ext cx="10784416" cy="468153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3042913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984000"/>
            <a:ext cx="12192000" cy="5875200"/>
          </a:xfrm>
          <a:solidFill>
            <a:schemeClr val="bg1">
              <a:lumMod val="85000"/>
            </a:schemeClr>
          </a:solidFill>
        </p:spPr>
        <p:txBody>
          <a:bodyPr tIns="1080000" anchor="ctr" anchorCtr="0"/>
          <a:lstStyle>
            <a:lvl1pPr algn="ctr">
              <a:defRPr cap="all" baseline="0"/>
            </a:lvl1pPr>
          </a:lstStyle>
          <a:p>
            <a:r>
              <a:rPr lang="fr-FR" dirty="0"/>
              <a:t>Sélectionner l’icône pour insérer une image, </a:t>
            </a:r>
            <a:br>
              <a:rPr lang="fr-FR" dirty="0"/>
            </a:br>
            <a:r>
              <a:rPr lang="fr-FR" dirty="0"/>
              <a:t>puis disposer l’image en arrière plan </a:t>
            </a:r>
            <a:br>
              <a:rPr lang="fr-FR" dirty="0"/>
            </a:br>
            <a:r>
              <a:rPr lang="fr-FR" dirty="0"/>
              <a:t>(Sélectionner l’image avec le bouton droit de la souris / </a:t>
            </a:r>
            <a:br>
              <a:rPr lang="fr-FR" dirty="0"/>
            </a:br>
            <a:r>
              <a:rPr lang="fr-FR" dirty="0"/>
              <a:t>Mettre à l’arrière plan)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984000"/>
            <a:ext cx="11232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lIns="0" bIns="360000" anchor="ctr" anchorCtr="0"/>
          <a:lstStyle>
            <a:lvl1pPr marL="527987" indent="-527987">
              <a:buFont typeface="+mj-lt"/>
              <a:buAutoNum type="arabicPeriod"/>
              <a:defRPr sz="4333"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fld id="{6078C76F-8411-4B5E-B1B4-7C80E9F631BC}" type="datetime1">
              <a:rPr lang="fr-FR" cap="all" smtClean="0"/>
              <a:t>22/05/2025</a:t>
            </a:fld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3537328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>
            <a:extLst>
              <a:ext uri="{FF2B5EF4-FFF2-40B4-BE49-F238E27FC236}">
                <a16:creationId xmlns:a16="http://schemas.microsoft.com/office/drawing/2014/main" id="{4DF937B3-FA6F-B3AE-6A17-4D2582C627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4716" y="404814"/>
            <a:ext cx="7235825" cy="471069"/>
          </a:xfrm>
        </p:spPr>
        <p:txBody>
          <a:bodyPr anchor="t">
            <a:spAutoFit/>
          </a:bodyPr>
          <a:lstStyle>
            <a:lvl1pPr>
              <a:spcBef>
                <a:spcPts val="0"/>
              </a:spcBef>
              <a:defRPr/>
            </a:lvl1pPr>
          </a:lstStyle>
          <a:p>
            <a:r>
              <a:rPr lang="fr-FR" noProof="0"/>
              <a:t>Cliquez pour modifier le titre</a:t>
            </a:r>
            <a:endParaRPr lang="en-US"/>
          </a:p>
        </p:txBody>
      </p:sp>
      <p:sp>
        <p:nvSpPr>
          <p:cNvPr id="5" name="Espace réservé du texte 13">
            <a:extLst>
              <a:ext uri="{FF2B5EF4-FFF2-40B4-BE49-F238E27FC236}">
                <a16:creationId xmlns:a16="http://schemas.microsoft.com/office/drawing/2014/main" id="{56E1A82C-9B6A-49AD-37CA-35D24A7B6B8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74716" y="980883"/>
            <a:ext cx="7235825" cy="276999"/>
          </a:xfrm>
          <a:prstGeom prst="rect">
            <a:avLst/>
          </a:prstGeom>
        </p:spPr>
        <p:txBody>
          <a:bodyPr wrap="square" anchor="t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/>
            </a:lvl1pPr>
          </a:lstStyle>
          <a:p>
            <a:r>
              <a:rPr lang="fr-FR"/>
              <a:t>Cliquez pour modifier le sous-titre</a:t>
            </a:r>
          </a:p>
        </p:txBody>
      </p:sp>
    </p:spTree>
    <p:extLst>
      <p:ext uri="{BB962C8B-B14F-4D97-AF65-F5344CB8AC3E}">
        <p14:creationId xmlns:p14="http://schemas.microsoft.com/office/powerpoint/2010/main" val="20447494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1">
            <a:extLst>
              <a:ext uri="{FF2B5EF4-FFF2-40B4-BE49-F238E27FC236}">
                <a16:creationId xmlns:a16="http://schemas.microsoft.com/office/drawing/2014/main" id="{7C436E6A-2C52-46FD-BE13-6E4111A806B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719667" y="480485"/>
            <a:ext cx="5039784" cy="3600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re 6"/>
          <p:cNvSpPr>
            <a:spLocks noGrp="1"/>
          </p:cNvSpPr>
          <p:nvPr>
            <p:ph type="title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50025B3-AB06-4778-A348-4956E417D7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618818"/>
            <a:ext cx="239184" cy="239183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 algn="ctr">
              <a:defRPr sz="133" cap="none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>
              <a:defRPr/>
            </a:pPr>
            <a:fld id="{22C72787-DC05-44E4-A8A7-EA31666ECC30}" type="datetime1">
              <a:rPr lang="fr-FR" smtClean="0"/>
              <a:t>22/05/2025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6A3A13A-28B0-4FE7-AE38-69E16DB5A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60967" y="5226051"/>
            <a:ext cx="4318000" cy="1200149"/>
          </a:xfrm>
        </p:spPr>
        <p:txBody>
          <a:bodyPr anchor="b"/>
          <a:lstStyle>
            <a:lvl1pPr>
              <a:defRPr sz="1533"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A2D7731-59A3-4A8D-A8FB-1C50EB95C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618818"/>
            <a:ext cx="239184" cy="239183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 smtClean="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>
              <a:defRPr/>
            </a:pPr>
            <a:fld id="{38FB10FD-C7A1-4418-A34C-0D07CE91A20E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6758040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11">
            <a:extLst>
              <a:ext uri="{FF2B5EF4-FFF2-40B4-BE49-F238E27FC236}">
                <a16:creationId xmlns:a16="http://schemas.microsoft.com/office/drawing/2014/main" id="{A6E0553D-E9B3-4C34-982A-0446EB661B2E}"/>
              </a:ext>
            </a:extLst>
          </p:cNvPr>
          <p:cNvCxnSpPr/>
          <p:nvPr userDrawn="1"/>
        </p:nvCxnSpPr>
        <p:spPr bwMode="gray">
          <a:xfrm>
            <a:off x="480485" y="6379633"/>
            <a:ext cx="11231033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 5">
            <a:extLst>
              <a:ext uri="{FF2B5EF4-FFF2-40B4-BE49-F238E27FC236}">
                <a16:creationId xmlns:a16="http://schemas.microsoft.com/office/drawing/2014/main" id="{938BD17D-129F-4417-886B-5AA4B063D10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239184" y="239184"/>
            <a:ext cx="2885016" cy="1919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re 6"/>
          <p:cNvSpPr>
            <a:spLocks noGrp="1"/>
          </p:cNvSpPr>
          <p:nvPr>
            <p:ph type="title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/>
          </p:nvPr>
        </p:nvSpPr>
        <p:spPr bwMode="gray">
          <a:xfrm>
            <a:off x="480000" y="3128061"/>
            <a:ext cx="11232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4333" b="1" cap="all" baseline="0"/>
            </a:lvl1pPr>
            <a:lvl2pPr marL="0" indent="0">
              <a:spcBef>
                <a:spcPts val="667"/>
              </a:spcBef>
              <a:spcAft>
                <a:spcPts val="0"/>
              </a:spcAft>
              <a:buNone/>
              <a:defRPr sz="2467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Espace réservé de la date 1">
            <a:extLst>
              <a:ext uri="{FF2B5EF4-FFF2-40B4-BE49-F238E27FC236}">
                <a16:creationId xmlns:a16="http://schemas.microsoft.com/office/drawing/2014/main" id="{BDE5D986-A3DB-458E-BC77-34C885354147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72D77D-7666-49FD-B502-5F440F0A1806}" type="datetime1">
              <a:rPr lang="fr-FR" smtClean="0"/>
              <a:t>22/05/2025</a:t>
            </a:fld>
            <a:endParaRPr lang="fr-FR" dirty="0"/>
          </a:p>
        </p:txBody>
      </p:sp>
      <p:sp>
        <p:nvSpPr>
          <p:cNvPr id="8" name="Espace réservé du pied de page 2">
            <a:extLst>
              <a:ext uri="{FF2B5EF4-FFF2-40B4-BE49-F238E27FC236}">
                <a16:creationId xmlns:a16="http://schemas.microsoft.com/office/drawing/2014/main" id="{7BF9F5FF-0536-4BB8-A3B4-F653C3BAFC5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9" name="Espace réservé du numéro de diapositive 7">
            <a:extLst>
              <a:ext uri="{FF2B5EF4-FFF2-40B4-BE49-F238E27FC236}">
                <a16:creationId xmlns:a16="http://schemas.microsoft.com/office/drawing/2014/main" id="{607131B0-1AA1-4F74-95DD-5AA41C27724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534DF-23CE-4053-97EF-68E8A41F23D2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5748415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/>
          </p:nvPr>
        </p:nvSpPr>
        <p:spPr bwMode="gray">
          <a:xfrm>
            <a:off x="479997" y="2522624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/>
          </p:nvPr>
        </p:nvSpPr>
        <p:spPr bwMode="gray">
          <a:xfrm>
            <a:off x="4416000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/>
          </p:nvPr>
        </p:nvSpPr>
        <p:spPr bwMode="gray">
          <a:xfrm>
            <a:off x="8351999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Espace réservé de la date 3">
            <a:extLst>
              <a:ext uri="{FF2B5EF4-FFF2-40B4-BE49-F238E27FC236}">
                <a16:creationId xmlns:a16="http://schemas.microsoft.com/office/drawing/2014/main" id="{68B8F4E7-05E4-4A5B-941D-4DE1250178F3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49C9A-A0B6-454E-AB85-5E08EC7D603E}" type="datetime1">
              <a:rPr lang="fr-FR" smtClean="0"/>
              <a:t>22/05/2025</a:t>
            </a:fld>
            <a:endParaRPr lang="fr-FR" dirty="0"/>
          </a:p>
        </p:txBody>
      </p:sp>
      <p:sp>
        <p:nvSpPr>
          <p:cNvPr id="7" name="Espace réservé du pied de page 4">
            <a:extLst>
              <a:ext uri="{FF2B5EF4-FFF2-40B4-BE49-F238E27FC236}">
                <a16:creationId xmlns:a16="http://schemas.microsoft.com/office/drawing/2014/main" id="{C8A1E641-9DC1-4C1E-923F-E38F2DD90BD4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11" name="Espace réservé du numéro de diapositive 5">
            <a:extLst>
              <a:ext uri="{FF2B5EF4-FFF2-40B4-BE49-F238E27FC236}">
                <a16:creationId xmlns:a16="http://schemas.microsoft.com/office/drawing/2014/main" id="{DE6662C9-9D80-4E5A-BC22-CB48438851E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0BBA94-6AF7-481F-9D98-1C2F1365F56C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0225128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 bwMode="gray">
          <a:xfrm>
            <a:off x="0" y="984000"/>
            <a:ext cx="12192000" cy="5875200"/>
          </a:xfrm>
          <a:solidFill>
            <a:schemeClr val="bg1">
              <a:lumMod val="85000"/>
            </a:schemeClr>
          </a:solidFill>
        </p:spPr>
        <p:txBody>
          <a:bodyPr tIns="1080000" anchor="ctr"/>
          <a:lstStyle>
            <a:lvl1pPr algn="ctr">
              <a:defRPr cap="all" baseline="0"/>
            </a:lvl1pPr>
          </a:lstStyle>
          <a:p>
            <a:pPr lvl="0"/>
            <a:r>
              <a:rPr lang="en-US" noProof="0" dirty="0"/>
              <a:t>Click icon to add picture</a:t>
            </a:r>
            <a:endParaRPr lang="fr-FR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984000"/>
            <a:ext cx="11232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bIns="360000" anchor="ctr"/>
          <a:lstStyle>
            <a:lvl1pPr marL="527987" indent="-527987">
              <a:buFont typeface="+mj-lt"/>
              <a:buAutoNum type="arabicPeriod"/>
              <a:defRPr sz="4333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579D367-760F-42BE-A982-845C472F6B7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D7701-97A5-4DF3-B7EE-2DDC6458354B}" type="datetime1">
              <a:rPr lang="fr-FR" smtClean="0"/>
              <a:t>22/05/2025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DABEA2A-B2E4-451E-9242-86CADCDC930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E76FB17-9A03-4F4B-A395-51FCDA622F9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BA4E00-0874-495F-8024-81EAC397AAFD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5052566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6" indent="-143996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6" indent="-143996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2F2FB7B6-9B3C-4C84-AEFC-6EB11872A530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2D3521-2E5D-4A22-BD8D-2C1781FC521D}" type="datetime1">
              <a:rPr lang="fr-FR" smtClean="0"/>
              <a:t>22/05/2025</a:t>
            </a:fld>
            <a:endParaRPr lang="fr-FR" dirty="0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89E5AC66-EAF2-4164-9A2B-268CB8C97318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DDC47EDF-D999-4F7A-B280-64FD687A695D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85499-3BA9-454C-B574-C4E144EB02FA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2631097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COPI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737517"/>
            <a:ext cx="11232000" cy="960000"/>
          </a:xfrm>
        </p:spPr>
        <p:txBody>
          <a:bodyPr/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6" indent="-143996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6" indent="-143996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2F2FB7B6-9B3C-4C84-AEFC-6EB11872A530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8898B-8EB2-46B4-8820-43C858D6D942}" type="datetime1">
              <a:rPr lang="fr-FR" smtClean="0"/>
              <a:t>22/05/2025</a:t>
            </a:fld>
            <a:endParaRPr lang="fr-FR" dirty="0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89E5AC66-EAF2-4164-9A2B-268CB8C97318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DDC47EDF-D999-4F7A-B280-64FD687A695D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85499-3BA9-454C-B574-C4E144EB02FA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1771408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27348" y="1815360"/>
            <a:ext cx="11700000" cy="44662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A48DC27-3F0E-4141-AB9E-8B8A9C2294B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1A7FDA07-DF30-4A43-93E2-DCE440059228}" type="datetime1">
              <a:rPr lang="fr-FR" cap="all" smtClean="0"/>
              <a:t>22/05/2025</a:t>
            </a:fld>
            <a:endParaRPr lang="fr-FR" cap="all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2FA43E-0846-45CD-9813-86AF6899FCD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735A81A-6679-4DCE-8972-65AAFBEB30F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8127977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27348" y="1815354"/>
            <a:ext cx="11700000" cy="44662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A48DC27-3F0E-4141-AB9E-8B8A9C2294B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9944757A-3A12-4F1F-A537-58B76CD64F74}" type="datetime1">
              <a:rPr lang="fr-FR" cap="all" smtClean="0"/>
              <a:t>22/05/2025</a:t>
            </a:fld>
            <a:endParaRPr lang="fr-FR" cap="all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2FA43E-0846-45CD-9813-86AF6899FCD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735A81A-6679-4DCE-8972-65AAFBEB30F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1008752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006B5C2B-B0BF-4136-9EC7-0E7F54D1D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2985" y="238125"/>
            <a:ext cx="10351028" cy="44767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04812" y="1447201"/>
            <a:ext cx="11379201" cy="502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667A85D-7EC4-0B99-2DDB-8AF1B41EB735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10151533" y="6629400"/>
            <a:ext cx="1559984" cy="228600"/>
          </a:xfrm>
        </p:spPr>
        <p:txBody>
          <a:bodyPr/>
          <a:lstStyle/>
          <a:p>
            <a:pPr algn="r"/>
            <a:fld id="{9944757A-3A12-4F1F-A537-58B76CD64F74}" type="datetime1">
              <a:rPr lang="fr-FR" cap="all" smtClean="0"/>
              <a:t>22/05/2025</a:t>
            </a:fld>
            <a:endParaRPr lang="fr-FR" cap="all" dirty="0"/>
          </a:p>
        </p:txBody>
      </p:sp>
      <p:sp>
        <p:nvSpPr>
          <p:cNvPr id="3" name="Espace réservé du pied de page 4">
            <a:extLst>
              <a:ext uri="{FF2B5EF4-FFF2-40B4-BE49-F238E27FC236}">
                <a16:creationId xmlns:a16="http://schemas.microsoft.com/office/drawing/2014/main" id="{66C17E4F-9CB7-FD6D-230A-9F229883507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480484" y="6629400"/>
            <a:ext cx="7871883" cy="228600"/>
          </a:xfrm>
        </p:spPr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04E59EF6-DB77-37B2-25EE-F63AE904645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352367" y="6629400"/>
            <a:ext cx="1799167" cy="228600"/>
          </a:xfrm>
        </p:spPr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67412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fld id="{0E10C516-08A8-43C7-83FF-CC8150ED7CCA}" type="datetime1">
              <a:rPr lang="fr-FR" cap="all" smtClean="0"/>
              <a:t>22/05/2025</a:t>
            </a:fld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2054902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/>
          <a:p>
            <a:r>
              <a:rPr lang="fr-FR" noProof="0"/>
              <a:t>Titre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fld id="{7D0549B5-8424-4CD6-BE61-8FE4FBADC8FA}" type="datetime1">
              <a:rPr lang="fr-FR" cap="all" smtClean="0"/>
              <a:t>22/05/2025</a:t>
            </a:fld>
            <a:endParaRPr lang="fr-FR" cap="all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4" hasCustomPrompt="1"/>
          </p:nvPr>
        </p:nvSpPr>
        <p:spPr bwMode="gray">
          <a:xfrm>
            <a:off x="479997" y="2448000"/>
            <a:ext cx="11232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3424304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E5E1B7-9EA3-4754-B4B0-CF3B0063FB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BDA659A-BFDD-4791-8C92-194D513F57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D817482-1CE4-489C-936A-7DC3CC42E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4B6BA-8AED-471E-9EB1-2CA5674A6325}" type="datetime1">
              <a:rPr lang="fr-FR" smtClean="0"/>
              <a:t>22/05/2025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2EEB089-F118-4450-A2C5-98D88D7CC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1E088FA-760B-4941-B20F-F8B63C179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54A11-5BBC-4C39-AF9D-1F882C368C2D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60785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>
            <a:lvl1pPr>
              <a:defRPr/>
            </a:lvl1pPr>
          </a:lstStyle>
          <a:p>
            <a:pPr algn="r"/>
            <a:fld id="{45AB190F-45FE-4C5A-B584-40B07C589B2C}" type="datetime1">
              <a:rPr lang="fr-FR" cap="all" smtClean="0"/>
              <a:t>22/05/2025</a:t>
            </a:fld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6" indent="-143996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6" indent="-143996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4052606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27348" y="1815360"/>
            <a:ext cx="11700000" cy="44662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A48DC27-3F0E-4141-AB9E-8B8A9C2294B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9F794C19-BF33-434A-9684-63272865CBCB}" type="datetime1">
              <a:rPr lang="fr-FR" cap="all" smtClean="0"/>
              <a:t>22/05/2025</a:t>
            </a:fld>
            <a:endParaRPr lang="fr-FR" cap="all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2FA43E-0846-45CD-9813-86AF6899FCD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735A81A-6679-4DCE-8972-65AAFBEB30F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90888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14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23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0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5" Type="http://schemas.openxmlformats.org/officeDocument/2006/relationships/slideLayout" Target="../slideLayouts/slideLayout32.xml"/><Relationship Id="rId4" Type="http://schemas.openxmlformats.org/officeDocument/2006/relationships/slideLayout" Target="../slideLayouts/slideLayout31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7.xml"/><Relationship Id="rId9" Type="http://schemas.openxmlformats.org/officeDocument/2006/relationships/image" Target="../media/image1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3" Type="http://schemas.openxmlformats.org/officeDocument/2006/relationships/slideLayout" Target="../slideLayouts/slideLayout43.xml"/><Relationship Id="rId7" Type="http://schemas.openxmlformats.org/officeDocument/2006/relationships/slideLayout" Target="../slideLayouts/slideLayout47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45.xml"/><Relationship Id="rId10" Type="http://schemas.openxmlformats.org/officeDocument/2006/relationships/theme" Target="../theme/theme6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479999" y="2448000"/>
            <a:ext cx="11232000" cy="343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/>
              <a:t>Texte de niveau 1</a:t>
            </a:r>
          </a:p>
          <a:p>
            <a:pPr lvl="1"/>
            <a:r>
              <a:rPr lang="fr-FR" noProof="0"/>
              <a:t>Texte de niveau 2</a:t>
            </a:r>
          </a:p>
          <a:p>
            <a:pPr lvl="2"/>
            <a:r>
              <a:rPr lang="fr-FR" noProof="0"/>
              <a:t>Texte de niveau 3</a:t>
            </a:r>
          </a:p>
          <a:p>
            <a:pPr lvl="3"/>
            <a:r>
              <a:rPr lang="fr-FR" noProof="0"/>
              <a:t>Texte de niveau 4</a:t>
            </a:r>
          </a:p>
          <a:p>
            <a:pPr lvl="4"/>
            <a:r>
              <a:rPr lang="fr-FR" noProof="0"/>
              <a:t>Texte de niveau 5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0" b="1">
                <a:solidFill>
                  <a:schemeClr val="tx1"/>
                </a:solidFill>
              </a:defRPr>
            </a:lvl1pPr>
          </a:lstStyle>
          <a:p>
            <a:pPr algn="r"/>
            <a:fld id="{FD29E78E-4CEA-4D40-BF8D-5F9F75AA2EBD}" type="datetime1">
              <a:rPr lang="fr-FR" cap="all" smtClean="0"/>
              <a:t>22/05/2025</a:t>
            </a:fld>
            <a:endParaRPr lang="fr-FR" cap="all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480000" y="6378000"/>
            <a:ext cx="7872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8352000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0" name="Connecteur droit 9"/>
          <p:cNvCxnSpPr/>
          <p:nvPr userDrawn="1"/>
        </p:nvCxnSpPr>
        <p:spPr bwMode="gray">
          <a:xfrm>
            <a:off x="480000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84000" y="144000"/>
            <a:ext cx="96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4274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717" r:id="rId9"/>
  </p:sldLayoutIdLst>
  <p:hf sldNum="0"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3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lnSpc>
          <a:spcPct val="100000"/>
        </a:lnSpc>
        <a:spcBef>
          <a:spcPts val="0"/>
        </a:spcBef>
        <a:spcAft>
          <a:spcPts val="667"/>
        </a:spcAft>
        <a:buFont typeface="Arial" pitchFamily="34" charset="0"/>
        <a:buNone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335992" indent="-95998" algn="l" defTabSz="1219170" rtl="0" eaLnBrk="1" latinLnBrk="0" hangingPunct="1">
        <a:lnSpc>
          <a:spcPct val="100000"/>
        </a:lnSpc>
        <a:spcBef>
          <a:spcPts val="800"/>
        </a:spcBef>
        <a:spcAft>
          <a:spcPts val="800"/>
        </a:spcAft>
        <a:buFont typeface="Arial" pitchFamily="34" charset="0"/>
        <a:buChar char="•"/>
        <a:defRPr sz="1267" kern="1200">
          <a:solidFill>
            <a:schemeClr val="tx1"/>
          </a:solidFill>
          <a:latin typeface="+mn-lt"/>
          <a:ea typeface="+mn-ea"/>
          <a:cs typeface="+mn-cs"/>
        </a:defRPr>
      </a:lvl2pPr>
      <a:lvl3pPr marL="575986" indent="-95998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Arial" pitchFamily="34" charset="0"/>
        <a:buChar char="•"/>
        <a:defRPr sz="1133" kern="1200">
          <a:solidFill>
            <a:schemeClr val="tx1"/>
          </a:solidFill>
          <a:latin typeface="+mn-lt"/>
          <a:ea typeface="+mn-ea"/>
          <a:cs typeface="+mn-cs"/>
        </a:defRPr>
      </a:lvl3pPr>
      <a:lvl4pPr marL="815980" indent="-95998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03972" indent="-95998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Arial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6D8A838-8E60-43E1-9B4E-20897853F789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480485" y="1200152"/>
            <a:ext cx="11231033" cy="95884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/>
              <a:t>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89A6F8-EEB1-4380-A43F-389C122F0003}"/>
              </a:ext>
            </a:extLst>
          </p:cNvPr>
          <p:cNvSpPr>
            <a:spLocks noGrp="1"/>
          </p:cNvSpPr>
          <p:nvPr>
            <p:ph type="body" idx="1"/>
          </p:nvPr>
        </p:nvSpPr>
        <p:spPr bwMode="gray">
          <a:xfrm>
            <a:off x="480485" y="2448985"/>
            <a:ext cx="11231033" cy="343111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7A89A34-3AE3-4DC6-8844-6C40A9D2C744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10151533" y="6615296"/>
            <a:ext cx="1559984" cy="24270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1" cap="all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fld id="{8EAF5609-065B-4BA4-8F55-E09C0D2ABC27}" type="datetime1">
              <a:rPr lang="fr-FR" smtClean="0"/>
              <a:t>22/05/2025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30DD45A-7A2C-4B4C-A896-B22746B639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480484" y="6615296"/>
            <a:ext cx="7871883" cy="24270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4A57AA4-C9A6-4272-ABF7-80116F7CB2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8352367" y="6615296"/>
            <a:ext cx="1799167" cy="24270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1" smtClean="0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fld id="{BAFF5295-D322-43C5-A54D-B5BE5FA7F819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F22EF4B0-DA91-4A7C-9AD0-FD3AD13EEED9}"/>
              </a:ext>
            </a:extLst>
          </p:cNvPr>
          <p:cNvCxnSpPr/>
          <p:nvPr userDrawn="1"/>
        </p:nvCxnSpPr>
        <p:spPr bwMode="gray">
          <a:xfrm>
            <a:off x="480485" y="6608233"/>
            <a:ext cx="11231033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2" name="Image 6">
            <a:extLst>
              <a:ext uri="{FF2B5EF4-FFF2-40B4-BE49-F238E27FC236}">
                <a16:creationId xmlns:a16="http://schemas.microsoft.com/office/drawing/2014/main" id="{65B71EB6-0CF7-4B08-ABCF-E378C1B8C82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383118" y="143933"/>
            <a:ext cx="960967" cy="719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MSIPCMContentMarking" descr="{&quot;HashCode&quot;:-1489314896,&quot;Placement&quot;:&quot;Footer&quot;,&quot;Top&quot;:385.811737,&quot;Left&quot;:0.0,&quot;SlideWidth&quot;:720,&quot;SlideHeight&quot;:405}">
            <a:extLst>
              <a:ext uri="{FF2B5EF4-FFF2-40B4-BE49-F238E27FC236}">
                <a16:creationId xmlns:a16="http://schemas.microsoft.com/office/drawing/2014/main" id="{896FCC2F-CCCF-4B64-8CBA-BA13A9571E35}"/>
              </a:ext>
            </a:extLst>
          </p:cNvPr>
          <p:cNvSpPr txBox="1"/>
          <p:nvPr userDrawn="1"/>
        </p:nvSpPr>
        <p:spPr>
          <a:xfrm>
            <a:off x="6612934" y="6615297"/>
            <a:ext cx="1739433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fr-FR" sz="1000" dirty="0">
                <a:solidFill>
                  <a:srgbClr val="CF022B"/>
                </a:solidFill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C2 – Usage restreint </a:t>
            </a:r>
          </a:p>
        </p:txBody>
      </p:sp>
    </p:spTree>
    <p:extLst>
      <p:ext uri="{BB962C8B-B14F-4D97-AF65-F5344CB8AC3E}">
        <p14:creationId xmlns:p14="http://schemas.microsoft.com/office/powerpoint/2010/main" val="1033343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</p:sldLayoutIdLst>
  <p:hf sldNum="0" hdr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5pPr>
      <a:lvl6pPr marL="609585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6pPr>
      <a:lvl7pPr marL="1219170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7pPr>
      <a:lvl8pPr marL="1828754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8pPr>
      <a:lvl9pPr marL="2438339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9pPr>
    </p:titleStyle>
    <p:bodyStyle>
      <a:lvl1pPr algn="l" rtl="0" fontAlgn="base">
        <a:spcBef>
          <a:spcPct val="0"/>
        </a:spcBef>
        <a:spcAft>
          <a:spcPts val="667"/>
        </a:spcAft>
        <a:buFont typeface="Arial" panose="020B0604020202020204" pitchFamily="34" charset="0"/>
        <a:defRPr sz="1333" kern="1200">
          <a:solidFill>
            <a:schemeClr val="tx1"/>
          </a:solidFill>
          <a:latin typeface="+mn-lt"/>
          <a:ea typeface="+mn-ea"/>
          <a:cs typeface="+mn-cs"/>
        </a:defRPr>
      </a:lvl1pPr>
      <a:lvl2pPr marL="334425" indent="-95248" algn="l" rtl="0" fontAlgn="base">
        <a:spcBef>
          <a:spcPts val="800"/>
        </a:spcBef>
        <a:spcAft>
          <a:spcPts val="800"/>
        </a:spcAft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75719" indent="-95248" algn="l" rtl="0" fontAlgn="base">
        <a:spcBef>
          <a:spcPts val="133"/>
        </a:spcBef>
        <a:spcAft>
          <a:spcPts val="133"/>
        </a:spcAft>
        <a:buSzPct val="100000"/>
        <a:buFont typeface="Arial" panose="020B0604020202020204" pitchFamily="34" charset="0"/>
        <a:buChar char="•"/>
        <a:defRPr sz="1067" kern="1200">
          <a:solidFill>
            <a:schemeClr val="tx1"/>
          </a:solidFill>
          <a:latin typeface="+mn-lt"/>
          <a:ea typeface="+mn-ea"/>
          <a:cs typeface="+mn-cs"/>
        </a:defRPr>
      </a:lvl3pPr>
      <a:lvl4pPr marL="814897" indent="-95248" algn="l" rtl="0" fontAlgn="base">
        <a:spcBef>
          <a:spcPts val="133"/>
        </a:spcBef>
        <a:spcAft>
          <a:spcPts val="133"/>
        </a:spcAft>
        <a:buSzPct val="100000"/>
        <a:buFont typeface="Arial" panose="020B0604020202020204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4pPr>
      <a:lvl5pPr marL="1102756" indent="-95248" algn="l" rtl="0" fontAlgn="base">
        <a:spcBef>
          <a:spcPts val="133"/>
        </a:spcBef>
        <a:spcAft>
          <a:spcPts val="133"/>
        </a:spcAft>
        <a:buSzPct val="100000"/>
        <a:buFont typeface="Arial" panose="020B0604020202020204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479999" y="2448000"/>
            <a:ext cx="11232000" cy="343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/>
              <a:t>Texte de niveau 1</a:t>
            </a:r>
          </a:p>
          <a:p>
            <a:pPr lvl="1"/>
            <a:r>
              <a:rPr lang="fr-FR" noProof="0"/>
              <a:t>Texte de niveau 2</a:t>
            </a:r>
          </a:p>
          <a:p>
            <a:pPr lvl="2"/>
            <a:r>
              <a:rPr lang="fr-FR" noProof="0"/>
              <a:t>Texte de niveau 3</a:t>
            </a:r>
          </a:p>
          <a:p>
            <a:pPr lvl="3"/>
            <a:r>
              <a:rPr lang="fr-FR" noProof="0"/>
              <a:t>Texte de niveau 4</a:t>
            </a:r>
          </a:p>
          <a:p>
            <a:pPr lvl="4"/>
            <a:r>
              <a:rPr lang="fr-FR" noProof="0"/>
              <a:t>Texte de niveau 5</a:t>
            </a:r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84000" y="144000"/>
            <a:ext cx="960000" cy="720000"/>
          </a:xfrm>
          <a:prstGeom prst="rect">
            <a:avLst/>
          </a:prstGeom>
        </p:spPr>
      </p:pic>
      <p:cxnSp>
        <p:nvCxnSpPr>
          <p:cNvPr id="14" name="Google Shape;169;p14">
            <a:extLst>
              <a:ext uri="{FF2B5EF4-FFF2-40B4-BE49-F238E27FC236}">
                <a16:creationId xmlns:a16="http://schemas.microsoft.com/office/drawing/2014/main" id="{BCC06D1D-78A4-90D9-320E-35976AFD1888}"/>
              </a:ext>
            </a:extLst>
          </p:cNvPr>
          <p:cNvCxnSpPr/>
          <p:nvPr userDrawn="1"/>
        </p:nvCxnSpPr>
        <p:spPr>
          <a:xfrm>
            <a:off x="480485" y="6379633"/>
            <a:ext cx="11231033" cy="0"/>
          </a:xfrm>
          <a:prstGeom prst="straightConnector1">
            <a:avLst/>
          </a:prstGeom>
          <a:noFill/>
          <a:ln w="101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5" name="Espace réservé du pied de page 3">
            <a:extLst>
              <a:ext uri="{FF2B5EF4-FFF2-40B4-BE49-F238E27FC236}">
                <a16:creationId xmlns:a16="http://schemas.microsoft.com/office/drawing/2014/main" id="{3FD3B5A3-6EC0-E99E-595F-9BA34DCA56AD}"/>
              </a:ext>
            </a:extLst>
          </p:cNvPr>
          <p:cNvSpPr txBox="1">
            <a:spLocks/>
          </p:cNvSpPr>
          <p:nvPr userDrawn="1"/>
        </p:nvSpPr>
        <p:spPr bwMode="gray">
          <a:xfrm>
            <a:off x="480485" y="6377517"/>
            <a:ext cx="7871883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000" dirty="0">
                <a:solidFill>
                  <a:srgbClr val="000000"/>
                </a:solidFill>
                <a:latin typeface="Marianne"/>
              </a:rPr>
              <a:t>Délégation interministérielle à l’hébergement et à l’accès au logement</a:t>
            </a:r>
          </a:p>
        </p:txBody>
      </p:sp>
      <p:sp>
        <p:nvSpPr>
          <p:cNvPr id="16" name="Espace réservé du numéro de diapositive 4">
            <a:extLst>
              <a:ext uri="{FF2B5EF4-FFF2-40B4-BE49-F238E27FC236}">
                <a16:creationId xmlns:a16="http://schemas.microsoft.com/office/drawing/2014/main" id="{D2A81AFE-8E52-DDDD-1545-403D43614659}"/>
              </a:ext>
            </a:extLst>
          </p:cNvPr>
          <p:cNvSpPr txBox="1">
            <a:spLocks/>
          </p:cNvSpPr>
          <p:nvPr userDrawn="1"/>
        </p:nvSpPr>
        <p:spPr bwMode="gray">
          <a:xfrm>
            <a:off x="8352369" y="6377517"/>
            <a:ext cx="1799167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33122C9-A0B9-462F-8757-0847AD287B63}" type="slidenum">
              <a:rPr lang="fr-FR" sz="1000" smtClean="0">
                <a:solidFill>
                  <a:srgbClr val="000000"/>
                </a:solidFill>
                <a:latin typeface="Marianne"/>
              </a:rPr>
              <a:pPr/>
              <a:t>‹N°›</a:t>
            </a:fld>
            <a:endParaRPr lang="fr-FR" sz="1000" dirty="0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17" name="Espace réservé de la date 3">
            <a:extLst>
              <a:ext uri="{FF2B5EF4-FFF2-40B4-BE49-F238E27FC236}">
                <a16:creationId xmlns:a16="http://schemas.microsoft.com/office/drawing/2014/main" id="{A083FAF4-F4BC-6A18-2113-3ABD8379C40B}"/>
              </a:ext>
            </a:extLst>
          </p:cNvPr>
          <p:cNvSpPr txBox="1">
            <a:spLocks/>
          </p:cNvSpPr>
          <p:nvPr userDrawn="1"/>
        </p:nvSpPr>
        <p:spPr bwMode="gray">
          <a:xfrm>
            <a:off x="10151533" y="6377517"/>
            <a:ext cx="1559984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 cap="all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FR" sz="1000" dirty="0">
                <a:solidFill>
                  <a:srgbClr val="000000"/>
                </a:solidFill>
                <a:latin typeface="Marianne"/>
              </a:rPr>
              <a:t>17/10/2024</a:t>
            </a:r>
          </a:p>
        </p:txBody>
      </p:sp>
    </p:spTree>
    <p:extLst>
      <p:ext uri="{BB962C8B-B14F-4D97-AF65-F5344CB8AC3E}">
        <p14:creationId xmlns:p14="http://schemas.microsoft.com/office/powerpoint/2010/main" val="2298242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</p:sldLayoutIdLst>
  <p:hf sldNum="0"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3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lnSpc>
          <a:spcPct val="100000"/>
        </a:lnSpc>
        <a:spcBef>
          <a:spcPts val="0"/>
        </a:spcBef>
        <a:spcAft>
          <a:spcPts val="667"/>
        </a:spcAft>
        <a:buFont typeface="Arial" pitchFamily="34" charset="0"/>
        <a:buNone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335992" indent="-95998" algn="l" defTabSz="1219170" rtl="0" eaLnBrk="1" latinLnBrk="0" hangingPunct="1">
        <a:lnSpc>
          <a:spcPct val="100000"/>
        </a:lnSpc>
        <a:spcBef>
          <a:spcPts val="800"/>
        </a:spcBef>
        <a:spcAft>
          <a:spcPts val="800"/>
        </a:spcAft>
        <a:buFont typeface="Arial" pitchFamily="34" charset="0"/>
        <a:buChar char="•"/>
        <a:defRPr sz="1267" kern="1200">
          <a:solidFill>
            <a:schemeClr val="tx1"/>
          </a:solidFill>
          <a:latin typeface="+mn-lt"/>
          <a:ea typeface="+mn-ea"/>
          <a:cs typeface="+mn-cs"/>
        </a:defRPr>
      </a:lvl2pPr>
      <a:lvl3pPr marL="575986" indent="-95998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Arial" pitchFamily="34" charset="0"/>
        <a:buChar char="•"/>
        <a:defRPr sz="1133" kern="1200">
          <a:solidFill>
            <a:schemeClr val="tx1"/>
          </a:solidFill>
          <a:latin typeface="+mn-lt"/>
          <a:ea typeface="+mn-ea"/>
          <a:cs typeface="+mn-cs"/>
        </a:defRPr>
      </a:lvl3pPr>
      <a:lvl4pPr marL="815980" indent="-95998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03972" indent="-95998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Arial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479999" y="2448000"/>
            <a:ext cx="11232000" cy="343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/>
              <a:t>Texte de niveau 1</a:t>
            </a:r>
          </a:p>
          <a:p>
            <a:pPr lvl="1"/>
            <a:r>
              <a:rPr lang="fr-FR" noProof="0"/>
              <a:t>Texte de niveau 2</a:t>
            </a:r>
          </a:p>
          <a:p>
            <a:pPr lvl="2"/>
            <a:r>
              <a:rPr lang="fr-FR" noProof="0"/>
              <a:t>Texte de niveau 3</a:t>
            </a:r>
          </a:p>
          <a:p>
            <a:pPr lvl="3"/>
            <a:r>
              <a:rPr lang="fr-FR" noProof="0"/>
              <a:t>Texte de niveau 4</a:t>
            </a:r>
          </a:p>
          <a:p>
            <a:pPr lvl="4"/>
            <a:r>
              <a:rPr lang="fr-FR" noProof="0"/>
              <a:t>Texte de niveau 5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0" b="1">
                <a:solidFill>
                  <a:schemeClr val="tx1"/>
                </a:solidFill>
              </a:defRPr>
            </a:lvl1pPr>
          </a:lstStyle>
          <a:p>
            <a:pPr algn="r"/>
            <a:endParaRPr lang="fr-FR" cap="all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480001" y="6378000"/>
            <a:ext cx="7872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Offre T3 - bilan affinage et trajectoire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8352000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0" name="Connecteur droit 9"/>
          <p:cNvCxnSpPr/>
          <p:nvPr userDrawn="1"/>
        </p:nvCxnSpPr>
        <p:spPr bwMode="gray">
          <a:xfrm>
            <a:off x="480001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84000" y="144000"/>
            <a:ext cx="96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429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6" r:id="rId6"/>
  </p:sldLayoutIdLst>
  <p:hf hdr="0" dt="0"/>
  <p:txStyles>
    <p:titleStyle>
      <a:lvl1pPr algn="l" defTabSz="1219187" rtl="0" eaLnBrk="1" latinLnBrk="0" hangingPunct="1">
        <a:lnSpc>
          <a:spcPct val="90000"/>
        </a:lnSpc>
        <a:spcBef>
          <a:spcPct val="0"/>
        </a:spcBef>
        <a:buNone/>
        <a:defRPr sz="3401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219187" rtl="0" eaLnBrk="1" latinLnBrk="0" hangingPunct="1">
        <a:lnSpc>
          <a:spcPct val="100000"/>
        </a:lnSpc>
        <a:spcBef>
          <a:spcPts val="0"/>
        </a:spcBef>
        <a:spcAft>
          <a:spcPts val="667"/>
        </a:spcAft>
        <a:buFont typeface="Arial" pitchFamily="34" charset="0"/>
        <a:buNone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335996" indent="-95999" algn="l" defTabSz="1219187" rtl="0" eaLnBrk="1" latinLnBrk="0" hangingPunct="1">
        <a:lnSpc>
          <a:spcPct val="100000"/>
        </a:lnSpc>
        <a:spcBef>
          <a:spcPts val="799"/>
        </a:spcBef>
        <a:spcAft>
          <a:spcPts val="799"/>
        </a:spcAft>
        <a:buFont typeface="Arial" pitchFamily="34" charset="0"/>
        <a:buChar char="•"/>
        <a:defRPr sz="1265" kern="1200">
          <a:solidFill>
            <a:schemeClr val="tx1"/>
          </a:solidFill>
          <a:latin typeface="+mn-lt"/>
          <a:ea typeface="+mn-ea"/>
          <a:cs typeface="+mn-cs"/>
        </a:defRPr>
      </a:lvl2pPr>
      <a:lvl3pPr marL="575994" indent="-95999" algn="l" defTabSz="1219187" rtl="0" eaLnBrk="1" latinLnBrk="0" hangingPunct="1">
        <a:lnSpc>
          <a:spcPct val="100000"/>
        </a:lnSpc>
        <a:spcBef>
          <a:spcPts val="135"/>
        </a:spcBef>
        <a:spcAft>
          <a:spcPts val="135"/>
        </a:spcAft>
        <a:buSzPct val="100000"/>
        <a:buFont typeface="Arial" pitchFamily="34" charset="0"/>
        <a:buChar char="•"/>
        <a:defRPr sz="1133" kern="1200">
          <a:solidFill>
            <a:schemeClr val="tx1"/>
          </a:solidFill>
          <a:latin typeface="+mn-lt"/>
          <a:ea typeface="+mn-ea"/>
          <a:cs typeface="+mn-cs"/>
        </a:defRPr>
      </a:lvl3pPr>
      <a:lvl4pPr marL="815990" indent="-95999" algn="l" defTabSz="1219187" rtl="0" eaLnBrk="1" latinLnBrk="0" hangingPunct="1">
        <a:lnSpc>
          <a:spcPct val="100000"/>
        </a:lnSpc>
        <a:spcBef>
          <a:spcPts val="135"/>
        </a:spcBef>
        <a:spcAft>
          <a:spcPts val="135"/>
        </a:spcAft>
        <a:buSzPct val="100000"/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03990" indent="-95999" algn="l" defTabSz="1219187" rtl="0" eaLnBrk="1" latinLnBrk="0" hangingPunct="1">
        <a:lnSpc>
          <a:spcPct val="100000"/>
        </a:lnSpc>
        <a:spcBef>
          <a:spcPts val="135"/>
        </a:spcBef>
        <a:spcAft>
          <a:spcPts val="135"/>
        </a:spcAft>
        <a:buSzPct val="100000"/>
        <a:buFont typeface="Arial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5pPr>
      <a:lvl6pPr marL="3352764" indent="-304796" algn="l" defTabSz="1219187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6pPr>
      <a:lvl7pPr marL="3962358" indent="-304796" algn="l" defTabSz="1219187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7pPr>
      <a:lvl8pPr marL="4571952" indent="-304796" algn="l" defTabSz="1219187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8pPr>
      <a:lvl9pPr marL="5181545" indent="-304796" algn="l" defTabSz="1219187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94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87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81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74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68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62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155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749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479999" y="2448000"/>
            <a:ext cx="11232000" cy="343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/>
              <a:t>Texte de niveau 1</a:t>
            </a:r>
          </a:p>
          <a:p>
            <a:pPr lvl="1"/>
            <a:r>
              <a:rPr lang="fr-FR" noProof="0"/>
              <a:t>Texte de niveau 2</a:t>
            </a:r>
          </a:p>
          <a:p>
            <a:pPr lvl="2"/>
            <a:r>
              <a:rPr lang="fr-FR" noProof="0"/>
              <a:t>Texte de niveau 3</a:t>
            </a:r>
          </a:p>
          <a:p>
            <a:pPr lvl="3"/>
            <a:r>
              <a:rPr lang="fr-FR" noProof="0"/>
              <a:t>Texte de niveau 4</a:t>
            </a:r>
          </a:p>
          <a:p>
            <a:pPr lvl="4"/>
            <a:r>
              <a:rPr lang="fr-FR" noProof="0"/>
              <a:t>Texte de niveau 5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0" b="1">
                <a:solidFill>
                  <a:schemeClr val="tx1"/>
                </a:solidFill>
              </a:defRPr>
            </a:lvl1pPr>
          </a:lstStyle>
          <a:p>
            <a:pPr algn="r"/>
            <a:endParaRPr lang="fr-FR" cap="all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480001" y="6378000"/>
            <a:ext cx="7872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Offre T3 - bilan affinage et trajectoire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8352000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0" name="Connecteur droit 9"/>
          <p:cNvCxnSpPr/>
          <p:nvPr userDrawn="1"/>
        </p:nvCxnSpPr>
        <p:spPr bwMode="gray">
          <a:xfrm>
            <a:off x="480001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84000" y="144000"/>
            <a:ext cx="96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663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5" r:id="rId7"/>
  </p:sldLayoutIdLst>
  <p:hf hdr="0" dt="0"/>
  <p:txStyles>
    <p:titleStyle>
      <a:lvl1pPr algn="l" defTabSz="1219158" rtl="0" eaLnBrk="1" latinLnBrk="0" hangingPunct="1">
        <a:lnSpc>
          <a:spcPct val="90000"/>
        </a:lnSpc>
        <a:spcBef>
          <a:spcPct val="0"/>
        </a:spcBef>
        <a:buNone/>
        <a:defRPr sz="3401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219158" rtl="0" eaLnBrk="1" latinLnBrk="0" hangingPunct="1">
        <a:lnSpc>
          <a:spcPct val="100000"/>
        </a:lnSpc>
        <a:spcBef>
          <a:spcPts val="0"/>
        </a:spcBef>
        <a:spcAft>
          <a:spcPts val="667"/>
        </a:spcAft>
        <a:buFont typeface="Arial" pitchFamily="34" charset="0"/>
        <a:buNone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335989" indent="-95999" algn="l" defTabSz="1219158" rtl="0" eaLnBrk="1" latinLnBrk="0" hangingPunct="1">
        <a:lnSpc>
          <a:spcPct val="100000"/>
        </a:lnSpc>
        <a:spcBef>
          <a:spcPts val="799"/>
        </a:spcBef>
        <a:spcAft>
          <a:spcPts val="799"/>
        </a:spcAft>
        <a:buFont typeface="Arial" pitchFamily="34" charset="0"/>
        <a:buChar char="•"/>
        <a:defRPr sz="1265" kern="1200">
          <a:solidFill>
            <a:schemeClr val="tx1"/>
          </a:solidFill>
          <a:latin typeface="+mn-lt"/>
          <a:ea typeface="+mn-ea"/>
          <a:cs typeface="+mn-cs"/>
        </a:defRPr>
      </a:lvl2pPr>
      <a:lvl3pPr marL="575980" indent="-95999" algn="l" defTabSz="1219158" rtl="0" eaLnBrk="1" latinLnBrk="0" hangingPunct="1">
        <a:lnSpc>
          <a:spcPct val="100000"/>
        </a:lnSpc>
        <a:spcBef>
          <a:spcPts val="135"/>
        </a:spcBef>
        <a:spcAft>
          <a:spcPts val="135"/>
        </a:spcAft>
        <a:buSzPct val="100000"/>
        <a:buFont typeface="Arial" pitchFamily="34" charset="0"/>
        <a:buChar char="•"/>
        <a:defRPr sz="1133" kern="1200">
          <a:solidFill>
            <a:schemeClr val="tx1"/>
          </a:solidFill>
          <a:latin typeface="+mn-lt"/>
          <a:ea typeface="+mn-ea"/>
          <a:cs typeface="+mn-cs"/>
        </a:defRPr>
      </a:lvl3pPr>
      <a:lvl4pPr marL="815973" indent="-95999" algn="l" defTabSz="1219158" rtl="0" eaLnBrk="1" latinLnBrk="0" hangingPunct="1">
        <a:lnSpc>
          <a:spcPct val="100000"/>
        </a:lnSpc>
        <a:spcBef>
          <a:spcPts val="135"/>
        </a:spcBef>
        <a:spcAft>
          <a:spcPts val="135"/>
        </a:spcAft>
        <a:buSzPct val="100000"/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03960" indent="-95999" algn="l" defTabSz="1219158" rtl="0" eaLnBrk="1" latinLnBrk="0" hangingPunct="1">
        <a:lnSpc>
          <a:spcPct val="100000"/>
        </a:lnSpc>
        <a:spcBef>
          <a:spcPts val="135"/>
        </a:spcBef>
        <a:spcAft>
          <a:spcPts val="135"/>
        </a:spcAft>
        <a:buSzPct val="100000"/>
        <a:buFont typeface="Arial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5pPr>
      <a:lvl6pPr marL="3352682" indent="-304790" algn="l" defTabSz="1219158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6pPr>
      <a:lvl7pPr marL="3962261" indent="-304790" algn="l" defTabSz="1219158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7pPr>
      <a:lvl8pPr marL="4571840" indent="-304790" algn="l" defTabSz="1219158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8pPr>
      <a:lvl9pPr marL="5181417" indent="-304790" algn="l" defTabSz="1219158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79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58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34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14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893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471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48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27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6D8A838-8E60-43E1-9B4E-20897853F789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480485" y="1200152"/>
            <a:ext cx="11231033" cy="95884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/>
              <a:t>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89A6F8-EEB1-4380-A43F-389C122F0003}"/>
              </a:ext>
            </a:extLst>
          </p:cNvPr>
          <p:cNvSpPr>
            <a:spLocks noGrp="1"/>
          </p:cNvSpPr>
          <p:nvPr>
            <p:ph type="body" idx="1"/>
          </p:nvPr>
        </p:nvSpPr>
        <p:spPr bwMode="gray">
          <a:xfrm>
            <a:off x="480485" y="2448985"/>
            <a:ext cx="11231033" cy="343111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7A89A34-3AE3-4DC6-8844-6C40A9D2C744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10151533" y="6615296"/>
            <a:ext cx="1559984" cy="24270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1" cap="all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fld id="{855BE00D-CB04-404A-9517-636075592FE0}" type="datetime1">
              <a:rPr lang="fr-FR" smtClean="0"/>
              <a:pPr>
                <a:defRPr/>
              </a:pPr>
              <a:t>22/05/2025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30DD45A-7A2C-4B4C-A896-B22746B639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480484" y="6615296"/>
            <a:ext cx="7871883" cy="24270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4A57AA4-C9A6-4272-ABF7-80116F7CB2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8352367" y="6615296"/>
            <a:ext cx="1799167" cy="24270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1" smtClean="0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fld id="{BAFF5295-D322-43C5-A54D-B5BE5FA7F819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F22EF4B0-DA91-4A7C-9AD0-FD3AD13EEED9}"/>
              </a:ext>
            </a:extLst>
          </p:cNvPr>
          <p:cNvCxnSpPr/>
          <p:nvPr userDrawn="1"/>
        </p:nvCxnSpPr>
        <p:spPr bwMode="gray">
          <a:xfrm>
            <a:off x="480485" y="6608233"/>
            <a:ext cx="11231033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2" name="Image 6">
            <a:extLst>
              <a:ext uri="{FF2B5EF4-FFF2-40B4-BE49-F238E27FC236}">
                <a16:creationId xmlns:a16="http://schemas.microsoft.com/office/drawing/2014/main" id="{65B71EB6-0CF7-4B08-ABCF-E378C1B8C82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383118" y="143933"/>
            <a:ext cx="960967" cy="719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MSIPCMContentMarking" descr="{&quot;HashCode&quot;:-1489314896,&quot;Placement&quot;:&quot;Footer&quot;,&quot;Top&quot;:385.811737,&quot;Left&quot;:0.0,&quot;SlideWidth&quot;:720,&quot;SlideHeight&quot;:405}">
            <a:extLst>
              <a:ext uri="{FF2B5EF4-FFF2-40B4-BE49-F238E27FC236}">
                <a16:creationId xmlns:a16="http://schemas.microsoft.com/office/drawing/2014/main" id="{896FCC2F-CCCF-4B64-8CBA-BA13A9571E35}"/>
              </a:ext>
            </a:extLst>
          </p:cNvPr>
          <p:cNvSpPr txBox="1"/>
          <p:nvPr userDrawn="1"/>
        </p:nvSpPr>
        <p:spPr>
          <a:xfrm>
            <a:off x="6612934" y="6615297"/>
            <a:ext cx="1739433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fr-FR" sz="1000" dirty="0">
                <a:solidFill>
                  <a:srgbClr val="CF022B"/>
                </a:solidFill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C2 – Usage restreint </a:t>
            </a:r>
          </a:p>
        </p:txBody>
      </p:sp>
    </p:spTree>
    <p:extLst>
      <p:ext uri="{BB962C8B-B14F-4D97-AF65-F5344CB8AC3E}">
        <p14:creationId xmlns:p14="http://schemas.microsoft.com/office/powerpoint/2010/main" val="1934898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</p:sldLayoutIdLst>
  <p:hf hdr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5pPr>
      <a:lvl6pPr marL="609585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6pPr>
      <a:lvl7pPr marL="1219170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7pPr>
      <a:lvl8pPr marL="1828754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8pPr>
      <a:lvl9pPr marL="2438339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9pPr>
    </p:titleStyle>
    <p:bodyStyle>
      <a:lvl1pPr algn="l" rtl="0" fontAlgn="base">
        <a:spcBef>
          <a:spcPct val="0"/>
        </a:spcBef>
        <a:spcAft>
          <a:spcPts val="667"/>
        </a:spcAft>
        <a:buFont typeface="Arial" panose="020B0604020202020204" pitchFamily="34" charset="0"/>
        <a:defRPr sz="1333" kern="1200">
          <a:solidFill>
            <a:schemeClr val="tx1"/>
          </a:solidFill>
          <a:latin typeface="+mn-lt"/>
          <a:ea typeface="+mn-ea"/>
          <a:cs typeface="+mn-cs"/>
        </a:defRPr>
      </a:lvl1pPr>
      <a:lvl2pPr marL="334425" indent="-95248" algn="l" rtl="0" fontAlgn="base">
        <a:spcBef>
          <a:spcPts val="800"/>
        </a:spcBef>
        <a:spcAft>
          <a:spcPts val="800"/>
        </a:spcAft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75719" indent="-95248" algn="l" rtl="0" fontAlgn="base">
        <a:spcBef>
          <a:spcPts val="133"/>
        </a:spcBef>
        <a:spcAft>
          <a:spcPts val="133"/>
        </a:spcAft>
        <a:buSzPct val="100000"/>
        <a:buFont typeface="Arial" panose="020B0604020202020204" pitchFamily="34" charset="0"/>
        <a:buChar char="•"/>
        <a:defRPr sz="1067" kern="1200">
          <a:solidFill>
            <a:schemeClr val="tx1"/>
          </a:solidFill>
          <a:latin typeface="+mn-lt"/>
          <a:ea typeface="+mn-ea"/>
          <a:cs typeface="+mn-cs"/>
        </a:defRPr>
      </a:lvl3pPr>
      <a:lvl4pPr marL="814897" indent="-95248" algn="l" rtl="0" fontAlgn="base">
        <a:spcBef>
          <a:spcPts val="133"/>
        </a:spcBef>
        <a:spcAft>
          <a:spcPts val="133"/>
        </a:spcAft>
        <a:buSzPct val="100000"/>
        <a:buFont typeface="Arial" panose="020B0604020202020204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4pPr>
      <a:lvl5pPr marL="1102756" indent="-95248" algn="l" rtl="0" fontAlgn="base">
        <a:spcBef>
          <a:spcPts val="133"/>
        </a:spcBef>
        <a:spcAft>
          <a:spcPts val="133"/>
        </a:spcAft>
        <a:buSzPct val="100000"/>
        <a:buFont typeface="Arial" panose="020B0604020202020204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basedeconnaissances.sisiao.dihal.gouv.fr/support/webinaire-de-lancement-de-l%C3%A9volution-de-lassistance-aux-utilisateurs-24/04/2025" TargetMode="Externa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>
            <a:extLst>
              <a:ext uri="{FF2B5EF4-FFF2-40B4-BE49-F238E27FC236}">
                <a16:creationId xmlns:a16="http://schemas.microsoft.com/office/drawing/2014/main" id="{5732CFF6-19D4-F3D1-0D63-CD9769C4A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FBCBA9E-90CC-1C2B-B5C3-7C51304A3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643A3B15-A2FC-4FB9-AD3A-A94576E8B51C}" type="datetime1">
              <a:rPr lang="fr-FR" cap="all" smtClean="0"/>
              <a:t>22/05/2025</a:t>
            </a:fld>
            <a:endParaRPr lang="fr-FR" cap="all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2B9CF41-B6D8-3C75-AB76-3F76C31A4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7FD01809-527B-BFBF-C6EE-ACC6997F9E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sz="4400" dirty="0"/>
              <a:t>comité</a:t>
            </a:r>
            <a:r>
              <a:rPr lang="fr-FR" dirty="0"/>
              <a:t> référents SI SIAO</a:t>
            </a:r>
          </a:p>
          <a:p>
            <a:r>
              <a:rPr lang="fr-FR" sz="2800" b="0" dirty="0"/>
              <a:t>MAI 2025</a:t>
            </a:r>
          </a:p>
        </p:txBody>
      </p:sp>
    </p:spTree>
    <p:extLst>
      <p:ext uri="{BB962C8B-B14F-4D97-AF65-F5344CB8AC3E}">
        <p14:creationId xmlns:p14="http://schemas.microsoft.com/office/powerpoint/2010/main" val="136625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7EFF5AB9-7B85-8B59-3F95-414EF6B19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Sommaire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2662C48-4EA7-BAB4-5AFF-6951858CD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6CCB0844-C8A5-4DC7-B687-3EFF1519E52B}" type="datetime1">
              <a:rPr lang="fr-FR" cap="all" smtClean="0"/>
              <a:t>22/05/2025</a:t>
            </a:fld>
            <a:endParaRPr lang="fr-FR" cap="all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FBF223A-375B-8A6D-B7F5-095E3C157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1905330F-C394-A57E-9093-BB85704DF22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9999" y="2160000"/>
            <a:ext cx="6639258" cy="2403976"/>
          </a:xfrm>
        </p:spPr>
        <p:txBody>
          <a:bodyPr/>
          <a:lstStyle/>
          <a:p>
            <a:r>
              <a:rPr lang="fr-FR" sz="1800" dirty="0"/>
              <a:t> Thématiques identifiées</a:t>
            </a:r>
          </a:p>
          <a:p>
            <a:r>
              <a:rPr lang="fr-FR" sz="1800" dirty="0"/>
              <a:t> Liste des sujets</a:t>
            </a:r>
          </a:p>
          <a:p>
            <a:r>
              <a:rPr lang="fr-FR" sz="1800" dirty="0"/>
              <a:t> Relevé d’informations, décisions et d’actions</a:t>
            </a:r>
          </a:p>
        </p:txBody>
      </p:sp>
    </p:spTree>
    <p:extLst>
      <p:ext uri="{BB962C8B-B14F-4D97-AF65-F5344CB8AC3E}">
        <p14:creationId xmlns:p14="http://schemas.microsoft.com/office/powerpoint/2010/main" val="2488135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80485" y="1200153"/>
            <a:ext cx="11231033" cy="421614"/>
          </a:xfrm>
        </p:spPr>
        <p:txBody>
          <a:bodyPr/>
          <a:lstStyle/>
          <a:p>
            <a:r>
              <a:rPr lang="fr-FR" sz="2400" dirty="0">
                <a:solidFill>
                  <a:srgbClr val="000000"/>
                </a:solidFill>
              </a:rPr>
              <a:t>1. Thématiques identifiées</a:t>
            </a:r>
            <a:endParaRPr lang="fr-FR" sz="1800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643A3B15-A2FC-4FB9-AD3A-A94576E8B51C}" type="datetime1">
              <a:rPr lang="fr-FR" cap="all" smtClean="0"/>
              <a:t>22/05/2025</a:t>
            </a:fld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F4874DC1-A230-E90F-9620-5157B2D98187}"/>
              </a:ext>
            </a:extLst>
          </p:cNvPr>
          <p:cNvSpPr/>
          <p:nvPr/>
        </p:nvSpPr>
        <p:spPr>
          <a:xfrm>
            <a:off x="480482" y="1967163"/>
            <a:ext cx="2863515" cy="457402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400" i="1" dirty="0">
                <a:solidFill>
                  <a:schemeClr val="tx1"/>
                </a:solidFill>
              </a:rPr>
              <a:t>Les thématiques </a:t>
            </a:r>
            <a:r>
              <a:rPr lang="fr-FR" sz="1400" b="1" i="1" dirty="0">
                <a:solidFill>
                  <a:schemeClr val="tx1"/>
                </a:solidFill>
              </a:rPr>
              <a:t>demandes, ménages</a:t>
            </a:r>
            <a:r>
              <a:rPr lang="fr-FR" sz="1400" i="1" dirty="0">
                <a:solidFill>
                  <a:schemeClr val="tx1"/>
                </a:solidFill>
              </a:rPr>
              <a:t> et </a:t>
            </a:r>
            <a:r>
              <a:rPr lang="fr-FR" sz="1400" b="1" i="1" dirty="0">
                <a:solidFill>
                  <a:schemeClr val="tx1"/>
                </a:solidFill>
              </a:rPr>
              <a:t>offre</a:t>
            </a:r>
            <a:r>
              <a:rPr lang="fr-FR" sz="1400" i="1" dirty="0">
                <a:solidFill>
                  <a:schemeClr val="tx1"/>
                </a:solidFill>
              </a:rPr>
              <a:t> ont été identifiées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3248EA83-F139-ADF3-BD54-0A7F9AF95F29}"/>
              </a:ext>
            </a:extLst>
          </p:cNvPr>
          <p:cNvSpPr/>
          <p:nvPr/>
        </p:nvSpPr>
        <p:spPr>
          <a:xfrm>
            <a:off x="3549316" y="1967163"/>
            <a:ext cx="8162201" cy="3128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600" b="1" dirty="0">
                <a:solidFill>
                  <a:schemeClr val="tx1"/>
                </a:solidFill>
              </a:rPr>
              <a:t>Thématiques du SI SIAO</a:t>
            </a:r>
          </a:p>
          <a:p>
            <a:endParaRPr lang="fr-FR" sz="1600" dirty="0">
              <a:solidFill>
                <a:schemeClr val="tx1"/>
              </a:solidFill>
            </a:endParaRPr>
          </a:p>
          <a:p>
            <a:endParaRPr lang="fr-FR" sz="1600" dirty="0">
              <a:solidFill>
                <a:schemeClr val="tx1"/>
              </a:solidFill>
            </a:endParaRPr>
          </a:p>
        </p:txBody>
      </p:sp>
      <p:grpSp>
        <p:nvGrpSpPr>
          <p:cNvPr id="114" name="Groupe 113">
            <a:extLst>
              <a:ext uri="{FF2B5EF4-FFF2-40B4-BE49-F238E27FC236}">
                <a16:creationId xmlns:a16="http://schemas.microsoft.com/office/drawing/2014/main" id="{8EE9B679-AEAA-67AC-9DBA-F2EBFA57A0C0}"/>
              </a:ext>
            </a:extLst>
          </p:cNvPr>
          <p:cNvGrpSpPr/>
          <p:nvPr/>
        </p:nvGrpSpPr>
        <p:grpSpPr>
          <a:xfrm>
            <a:off x="3549316" y="2523946"/>
            <a:ext cx="1174750" cy="601663"/>
            <a:chOff x="546100" y="1612899"/>
            <a:chExt cx="1174750" cy="601663"/>
          </a:xfrm>
        </p:grpSpPr>
        <p:sp>
          <p:nvSpPr>
            <p:cNvPr id="115" name="Rectangle 114">
              <a:extLst>
                <a:ext uri="{FF2B5EF4-FFF2-40B4-BE49-F238E27FC236}">
                  <a16:creationId xmlns:a16="http://schemas.microsoft.com/office/drawing/2014/main" id="{5E04571F-9635-A138-3EA3-67C4E4733495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16" name="Rectangle : coins arrondis 115">
              <a:extLst>
                <a:ext uri="{FF2B5EF4-FFF2-40B4-BE49-F238E27FC236}">
                  <a16:creationId xmlns:a16="http://schemas.microsoft.com/office/drawing/2014/main" id="{C067294A-8395-1756-580E-23A5C7B20852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Général</a:t>
              </a:r>
            </a:p>
          </p:txBody>
        </p:sp>
        <p:sp>
          <p:nvSpPr>
            <p:cNvPr id="117" name="ZoneTexte 116">
              <a:extLst>
                <a:ext uri="{FF2B5EF4-FFF2-40B4-BE49-F238E27FC236}">
                  <a16:creationId xmlns:a16="http://schemas.microsoft.com/office/drawing/2014/main" id="{9B8D42A5-0284-648B-EBDE-8F9470549078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Administration</a:t>
              </a:r>
            </a:p>
          </p:txBody>
        </p:sp>
      </p:grpSp>
      <p:grpSp>
        <p:nvGrpSpPr>
          <p:cNvPr id="118" name="Groupe 117">
            <a:extLst>
              <a:ext uri="{FF2B5EF4-FFF2-40B4-BE49-F238E27FC236}">
                <a16:creationId xmlns:a16="http://schemas.microsoft.com/office/drawing/2014/main" id="{D7AE491E-4C3E-97C4-B70D-23830D9A61AE}"/>
              </a:ext>
            </a:extLst>
          </p:cNvPr>
          <p:cNvGrpSpPr/>
          <p:nvPr/>
        </p:nvGrpSpPr>
        <p:grpSpPr>
          <a:xfrm>
            <a:off x="4921249" y="2523945"/>
            <a:ext cx="1174750" cy="601663"/>
            <a:chOff x="546100" y="1612899"/>
            <a:chExt cx="1174750" cy="601663"/>
          </a:xfrm>
        </p:grpSpPr>
        <p:sp>
          <p:nvSpPr>
            <p:cNvPr id="119" name="Rectangle 118">
              <a:extLst>
                <a:ext uri="{FF2B5EF4-FFF2-40B4-BE49-F238E27FC236}">
                  <a16:creationId xmlns:a16="http://schemas.microsoft.com/office/drawing/2014/main" id="{B5F1AAEA-B8A1-EB48-43FE-93C8BCA7AE0D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20" name="Rectangle : coins arrondis 119">
              <a:extLst>
                <a:ext uri="{FF2B5EF4-FFF2-40B4-BE49-F238E27FC236}">
                  <a16:creationId xmlns:a16="http://schemas.microsoft.com/office/drawing/2014/main" id="{5178A734-A763-A860-1E4F-B7835EB4B9B7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Général</a:t>
              </a:r>
            </a:p>
          </p:txBody>
        </p:sp>
        <p:sp>
          <p:nvSpPr>
            <p:cNvPr id="121" name="ZoneTexte 120">
              <a:extLst>
                <a:ext uri="{FF2B5EF4-FFF2-40B4-BE49-F238E27FC236}">
                  <a16:creationId xmlns:a16="http://schemas.microsoft.com/office/drawing/2014/main" id="{F072ED77-E50C-5B58-1853-53B8C29EC524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Connexion</a:t>
              </a:r>
            </a:p>
          </p:txBody>
        </p:sp>
      </p:grpSp>
      <p:grpSp>
        <p:nvGrpSpPr>
          <p:cNvPr id="122" name="Groupe 121">
            <a:extLst>
              <a:ext uri="{FF2B5EF4-FFF2-40B4-BE49-F238E27FC236}">
                <a16:creationId xmlns:a16="http://schemas.microsoft.com/office/drawing/2014/main" id="{7E8A5B3E-8D6F-BECF-51E3-9F4AB6A17361}"/>
              </a:ext>
            </a:extLst>
          </p:cNvPr>
          <p:cNvGrpSpPr/>
          <p:nvPr/>
        </p:nvGrpSpPr>
        <p:grpSpPr>
          <a:xfrm>
            <a:off x="6301318" y="2530450"/>
            <a:ext cx="1174750" cy="601663"/>
            <a:chOff x="546100" y="1612899"/>
            <a:chExt cx="1174750" cy="601663"/>
          </a:xfrm>
        </p:grpSpPr>
        <p:sp>
          <p:nvSpPr>
            <p:cNvPr id="123" name="Rectangle 122">
              <a:extLst>
                <a:ext uri="{FF2B5EF4-FFF2-40B4-BE49-F238E27FC236}">
                  <a16:creationId xmlns:a16="http://schemas.microsoft.com/office/drawing/2014/main" id="{D3453A4B-21FF-BD17-A035-CBFB6A87E72B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24" name="Rectangle : coins arrondis 123">
              <a:extLst>
                <a:ext uri="{FF2B5EF4-FFF2-40B4-BE49-F238E27FC236}">
                  <a16:creationId xmlns:a16="http://schemas.microsoft.com/office/drawing/2014/main" id="{62B5E59F-ADFF-0EC7-5161-0DCE1A897A95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Général</a:t>
              </a:r>
            </a:p>
          </p:txBody>
        </p:sp>
        <p:sp>
          <p:nvSpPr>
            <p:cNvPr id="125" name="ZoneTexte 124">
              <a:extLst>
                <a:ext uri="{FF2B5EF4-FFF2-40B4-BE49-F238E27FC236}">
                  <a16:creationId xmlns:a16="http://schemas.microsoft.com/office/drawing/2014/main" id="{906491E3-0AEC-3637-E3DB-A47ECA6B1B2F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Tableaux de bord</a:t>
              </a:r>
            </a:p>
          </p:txBody>
        </p:sp>
      </p:grpSp>
      <p:grpSp>
        <p:nvGrpSpPr>
          <p:cNvPr id="126" name="Groupe 125">
            <a:extLst>
              <a:ext uri="{FF2B5EF4-FFF2-40B4-BE49-F238E27FC236}">
                <a16:creationId xmlns:a16="http://schemas.microsoft.com/office/drawing/2014/main" id="{3039300B-A135-9903-CED4-684950C3CCFD}"/>
              </a:ext>
            </a:extLst>
          </p:cNvPr>
          <p:cNvGrpSpPr/>
          <p:nvPr/>
        </p:nvGrpSpPr>
        <p:grpSpPr>
          <a:xfrm>
            <a:off x="3549316" y="3300640"/>
            <a:ext cx="1174750" cy="601663"/>
            <a:chOff x="546100" y="1612899"/>
            <a:chExt cx="1174750" cy="601663"/>
          </a:xfrm>
        </p:grpSpPr>
        <p:sp>
          <p:nvSpPr>
            <p:cNvPr id="127" name="Rectangle 126">
              <a:extLst>
                <a:ext uri="{FF2B5EF4-FFF2-40B4-BE49-F238E27FC236}">
                  <a16:creationId xmlns:a16="http://schemas.microsoft.com/office/drawing/2014/main" id="{722CFDC4-4AAE-C2D4-6C8E-FA7AA923DC73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28" name="Rectangle : coins arrondis 127">
              <a:extLst>
                <a:ext uri="{FF2B5EF4-FFF2-40B4-BE49-F238E27FC236}">
                  <a16:creationId xmlns:a16="http://schemas.microsoft.com/office/drawing/2014/main" id="{765631E3-45EF-748D-55C8-EACB2A76064A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1">
                <a:lumMod val="90000"/>
                <a:lumOff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Ménages</a:t>
              </a:r>
            </a:p>
          </p:txBody>
        </p:sp>
        <p:sp>
          <p:nvSpPr>
            <p:cNvPr id="129" name="ZoneTexte 128">
              <a:extLst>
                <a:ext uri="{FF2B5EF4-FFF2-40B4-BE49-F238E27FC236}">
                  <a16:creationId xmlns:a16="http://schemas.microsoft.com/office/drawing/2014/main" id="{7A7A2A0A-E58A-7F1E-47B5-A19CCFDAF0DF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Recherche et création</a:t>
              </a:r>
            </a:p>
          </p:txBody>
        </p:sp>
      </p:grpSp>
      <p:grpSp>
        <p:nvGrpSpPr>
          <p:cNvPr id="130" name="Groupe 129">
            <a:extLst>
              <a:ext uri="{FF2B5EF4-FFF2-40B4-BE49-F238E27FC236}">
                <a16:creationId xmlns:a16="http://schemas.microsoft.com/office/drawing/2014/main" id="{292A31B6-7B7D-340C-FD88-2ADEF23E46D8}"/>
              </a:ext>
            </a:extLst>
          </p:cNvPr>
          <p:cNvGrpSpPr/>
          <p:nvPr/>
        </p:nvGrpSpPr>
        <p:grpSpPr>
          <a:xfrm>
            <a:off x="4921249" y="3300639"/>
            <a:ext cx="1174750" cy="601663"/>
            <a:chOff x="546100" y="1612899"/>
            <a:chExt cx="1174750" cy="601663"/>
          </a:xfrm>
        </p:grpSpPr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DB4186C6-399D-67F0-B37B-19CE0449D259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32" name="Rectangle : coins arrondis 131">
              <a:extLst>
                <a:ext uri="{FF2B5EF4-FFF2-40B4-BE49-F238E27FC236}">
                  <a16:creationId xmlns:a16="http://schemas.microsoft.com/office/drawing/2014/main" id="{8D4578E4-A518-B708-CC28-D070CB2BD482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1">
                <a:lumMod val="90000"/>
                <a:lumOff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Ménages</a:t>
              </a:r>
            </a:p>
          </p:txBody>
        </p:sp>
        <p:sp>
          <p:nvSpPr>
            <p:cNvPr id="133" name="ZoneTexte 132">
              <a:extLst>
                <a:ext uri="{FF2B5EF4-FFF2-40B4-BE49-F238E27FC236}">
                  <a16:creationId xmlns:a16="http://schemas.microsoft.com/office/drawing/2014/main" id="{BA997157-9997-C93E-4101-A29946DD179A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Éval flash &amp; approfondie</a:t>
              </a:r>
            </a:p>
          </p:txBody>
        </p:sp>
      </p:grpSp>
      <p:grpSp>
        <p:nvGrpSpPr>
          <p:cNvPr id="134" name="Groupe 133">
            <a:extLst>
              <a:ext uri="{FF2B5EF4-FFF2-40B4-BE49-F238E27FC236}">
                <a16:creationId xmlns:a16="http://schemas.microsoft.com/office/drawing/2014/main" id="{64E2CF1C-2C84-82AB-3FE5-EA3D04485A27}"/>
              </a:ext>
            </a:extLst>
          </p:cNvPr>
          <p:cNvGrpSpPr/>
          <p:nvPr/>
        </p:nvGrpSpPr>
        <p:grpSpPr>
          <a:xfrm>
            <a:off x="6301318" y="3307144"/>
            <a:ext cx="1174750" cy="601663"/>
            <a:chOff x="546100" y="1612899"/>
            <a:chExt cx="1174750" cy="601663"/>
          </a:xfrm>
        </p:grpSpPr>
        <p:sp>
          <p:nvSpPr>
            <p:cNvPr id="135" name="Rectangle 134">
              <a:extLst>
                <a:ext uri="{FF2B5EF4-FFF2-40B4-BE49-F238E27FC236}">
                  <a16:creationId xmlns:a16="http://schemas.microsoft.com/office/drawing/2014/main" id="{BBFBBB4C-37CF-13CA-55EE-AEF665B10157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36" name="Rectangle : coins arrondis 135">
              <a:extLst>
                <a:ext uri="{FF2B5EF4-FFF2-40B4-BE49-F238E27FC236}">
                  <a16:creationId xmlns:a16="http://schemas.microsoft.com/office/drawing/2014/main" id="{89948A1B-43BF-F532-121B-F1D027A0F482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1">
                <a:lumMod val="90000"/>
                <a:lumOff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Ménages</a:t>
              </a:r>
            </a:p>
          </p:txBody>
        </p:sp>
        <p:sp>
          <p:nvSpPr>
            <p:cNvPr id="137" name="ZoneTexte 136">
              <a:extLst>
                <a:ext uri="{FF2B5EF4-FFF2-40B4-BE49-F238E27FC236}">
                  <a16:creationId xmlns:a16="http://schemas.microsoft.com/office/drawing/2014/main" id="{CC91A658-0BC8-031F-E374-08E429016CC8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Doublons</a:t>
              </a:r>
            </a:p>
          </p:txBody>
        </p:sp>
      </p:grpSp>
      <p:grpSp>
        <p:nvGrpSpPr>
          <p:cNvPr id="138" name="Groupe 137">
            <a:extLst>
              <a:ext uri="{FF2B5EF4-FFF2-40B4-BE49-F238E27FC236}">
                <a16:creationId xmlns:a16="http://schemas.microsoft.com/office/drawing/2014/main" id="{3C4AD875-6FD4-FA12-A72F-EB6F2748AB84}"/>
              </a:ext>
            </a:extLst>
          </p:cNvPr>
          <p:cNvGrpSpPr/>
          <p:nvPr/>
        </p:nvGrpSpPr>
        <p:grpSpPr>
          <a:xfrm>
            <a:off x="3549316" y="4077690"/>
            <a:ext cx="1174750" cy="601663"/>
            <a:chOff x="546100" y="1612899"/>
            <a:chExt cx="1174750" cy="601663"/>
          </a:xfrm>
        </p:grpSpPr>
        <p:sp>
          <p:nvSpPr>
            <p:cNvPr id="139" name="Rectangle 138">
              <a:extLst>
                <a:ext uri="{FF2B5EF4-FFF2-40B4-BE49-F238E27FC236}">
                  <a16:creationId xmlns:a16="http://schemas.microsoft.com/office/drawing/2014/main" id="{A7018337-4638-645F-6A6E-CEE81D61BED4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40" name="Rectangle : coins arrondis 139">
              <a:extLst>
                <a:ext uri="{FF2B5EF4-FFF2-40B4-BE49-F238E27FC236}">
                  <a16:creationId xmlns:a16="http://schemas.microsoft.com/office/drawing/2014/main" id="{674AE4FD-CD96-E4F7-F695-DBB8E52B1DA3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rgbClr val="6D6D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141" name="ZoneTexte 140">
              <a:extLst>
                <a:ext uri="{FF2B5EF4-FFF2-40B4-BE49-F238E27FC236}">
                  <a16:creationId xmlns:a16="http://schemas.microsoft.com/office/drawing/2014/main" id="{3100D372-3E89-01BF-B1E3-2B5540E828C5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115</a:t>
              </a:r>
            </a:p>
          </p:txBody>
        </p:sp>
      </p:grpSp>
      <p:grpSp>
        <p:nvGrpSpPr>
          <p:cNvPr id="142" name="Groupe 141">
            <a:extLst>
              <a:ext uri="{FF2B5EF4-FFF2-40B4-BE49-F238E27FC236}">
                <a16:creationId xmlns:a16="http://schemas.microsoft.com/office/drawing/2014/main" id="{4A0759E1-3568-5095-7BAC-CA17872204CF}"/>
              </a:ext>
            </a:extLst>
          </p:cNvPr>
          <p:cNvGrpSpPr/>
          <p:nvPr/>
        </p:nvGrpSpPr>
        <p:grpSpPr>
          <a:xfrm>
            <a:off x="4921249" y="4077689"/>
            <a:ext cx="1174750" cy="601663"/>
            <a:chOff x="546100" y="1612899"/>
            <a:chExt cx="1174750" cy="601663"/>
          </a:xfrm>
        </p:grpSpPr>
        <p:sp>
          <p:nvSpPr>
            <p:cNvPr id="143" name="Rectangle 142">
              <a:extLst>
                <a:ext uri="{FF2B5EF4-FFF2-40B4-BE49-F238E27FC236}">
                  <a16:creationId xmlns:a16="http://schemas.microsoft.com/office/drawing/2014/main" id="{0E1B251B-93E8-7C88-9D82-46611C3BA0F7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44" name="Rectangle : coins arrondis 143">
              <a:extLst>
                <a:ext uri="{FF2B5EF4-FFF2-40B4-BE49-F238E27FC236}">
                  <a16:creationId xmlns:a16="http://schemas.microsoft.com/office/drawing/2014/main" id="{99248E3C-B6E7-3F4E-9050-AA31AB556830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145" name="ZoneTexte 144">
              <a:extLst>
                <a:ext uri="{FF2B5EF4-FFF2-40B4-BE49-F238E27FC236}">
                  <a16:creationId xmlns:a16="http://schemas.microsoft.com/office/drawing/2014/main" id="{9F907B6F-2DC3-C01E-1C2B-D6C5FE846A09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Insertion</a:t>
              </a:r>
            </a:p>
          </p:txBody>
        </p:sp>
      </p:grpSp>
      <p:grpSp>
        <p:nvGrpSpPr>
          <p:cNvPr id="146" name="Groupe 145">
            <a:extLst>
              <a:ext uri="{FF2B5EF4-FFF2-40B4-BE49-F238E27FC236}">
                <a16:creationId xmlns:a16="http://schemas.microsoft.com/office/drawing/2014/main" id="{00C5EBF2-8ACE-DDA4-701E-725FED8F69FD}"/>
              </a:ext>
            </a:extLst>
          </p:cNvPr>
          <p:cNvGrpSpPr/>
          <p:nvPr/>
        </p:nvGrpSpPr>
        <p:grpSpPr>
          <a:xfrm>
            <a:off x="6301318" y="4084194"/>
            <a:ext cx="1174750" cy="601663"/>
            <a:chOff x="546100" y="1612899"/>
            <a:chExt cx="1174750" cy="601663"/>
          </a:xfrm>
        </p:grpSpPr>
        <p:sp>
          <p:nvSpPr>
            <p:cNvPr id="147" name="Rectangle 146">
              <a:extLst>
                <a:ext uri="{FF2B5EF4-FFF2-40B4-BE49-F238E27FC236}">
                  <a16:creationId xmlns:a16="http://schemas.microsoft.com/office/drawing/2014/main" id="{9CD49D5F-9884-7EBA-D1E9-D2C53A22B73E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48" name="Rectangle : coins arrondis 147">
              <a:extLst>
                <a:ext uri="{FF2B5EF4-FFF2-40B4-BE49-F238E27FC236}">
                  <a16:creationId xmlns:a16="http://schemas.microsoft.com/office/drawing/2014/main" id="{55AF66E5-E9B6-11DE-63F4-D5627F0ADF66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149" name="ZoneTexte 148">
              <a:extLst>
                <a:ext uri="{FF2B5EF4-FFF2-40B4-BE49-F238E27FC236}">
                  <a16:creationId xmlns:a16="http://schemas.microsoft.com/office/drawing/2014/main" id="{67E8B744-4D88-A29B-ECF1-1F547E71FD41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Prestation</a:t>
              </a:r>
            </a:p>
          </p:txBody>
        </p:sp>
      </p:grpSp>
      <p:grpSp>
        <p:nvGrpSpPr>
          <p:cNvPr id="150" name="Groupe 149">
            <a:extLst>
              <a:ext uri="{FF2B5EF4-FFF2-40B4-BE49-F238E27FC236}">
                <a16:creationId xmlns:a16="http://schemas.microsoft.com/office/drawing/2014/main" id="{9ADFC4F7-732B-88B6-9D43-AF890883C275}"/>
              </a:ext>
            </a:extLst>
          </p:cNvPr>
          <p:cNvGrpSpPr/>
          <p:nvPr/>
        </p:nvGrpSpPr>
        <p:grpSpPr>
          <a:xfrm>
            <a:off x="3549316" y="4853606"/>
            <a:ext cx="1174750" cy="601663"/>
            <a:chOff x="546100" y="1612899"/>
            <a:chExt cx="1174750" cy="601663"/>
          </a:xfrm>
        </p:grpSpPr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5BD65BCB-3587-784C-67EB-D164950084E1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52" name="Rectangle : coins arrondis 151">
              <a:extLst>
                <a:ext uri="{FF2B5EF4-FFF2-40B4-BE49-F238E27FC236}">
                  <a16:creationId xmlns:a16="http://schemas.microsoft.com/office/drawing/2014/main" id="{92788C21-296A-2696-22F6-4A062B1EB114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Indicateurs</a:t>
              </a:r>
            </a:p>
          </p:txBody>
        </p:sp>
        <p:sp>
          <p:nvSpPr>
            <p:cNvPr id="153" name="ZoneTexte 152">
              <a:extLst>
                <a:ext uri="{FF2B5EF4-FFF2-40B4-BE49-F238E27FC236}">
                  <a16:creationId xmlns:a16="http://schemas.microsoft.com/office/drawing/2014/main" id="{5BC6077A-C703-FFF0-0F50-2510F7C6587A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Indicateurs</a:t>
              </a:r>
            </a:p>
          </p:txBody>
        </p:sp>
      </p:grpSp>
      <p:grpSp>
        <p:nvGrpSpPr>
          <p:cNvPr id="154" name="Groupe 153">
            <a:extLst>
              <a:ext uri="{FF2B5EF4-FFF2-40B4-BE49-F238E27FC236}">
                <a16:creationId xmlns:a16="http://schemas.microsoft.com/office/drawing/2014/main" id="{58584450-262E-A598-B401-93F997D6A607}"/>
              </a:ext>
            </a:extLst>
          </p:cNvPr>
          <p:cNvGrpSpPr/>
          <p:nvPr/>
        </p:nvGrpSpPr>
        <p:grpSpPr>
          <a:xfrm>
            <a:off x="4929385" y="4849375"/>
            <a:ext cx="1174750" cy="601663"/>
            <a:chOff x="546100" y="1612899"/>
            <a:chExt cx="1174750" cy="601663"/>
          </a:xfrm>
        </p:grpSpPr>
        <p:sp>
          <p:nvSpPr>
            <p:cNvPr id="155" name="Rectangle 154">
              <a:extLst>
                <a:ext uri="{FF2B5EF4-FFF2-40B4-BE49-F238E27FC236}">
                  <a16:creationId xmlns:a16="http://schemas.microsoft.com/office/drawing/2014/main" id="{5D4B8919-4530-81A3-7352-3DFCA0B8EF1C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56" name="Rectangle : coins arrondis 155">
              <a:extLst>
                <a:ext uri="{FF2B5EF4-FFF2-40B4-BE49-F238E27FC236}">
                  <a16:creationId xmlns:a16="http://schemas.microsoft.com/office/drawing/2014/main" id="{74A81E0C-C309-2619-3996-1E27E4C2BC37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Extractions</a:t>
              </a:r>
            </a:p>
          </p:txBody>
        </p:sp>
        <p:sp>
          <p:nvSpPr>
            <p:cNvPr id="157" name="ZoneTexte 156">
              <a:extLst>
                <a:ext uri="{FF2B5EF4-FFF2-40B4-BE49-F238E27FC236}">
                  <a16:creationId xmlns:a16="http://schemas.microsoft.com/office/drawing/2014/main" id="{BB2C7971-FEE6-3ED4-E353-4EF5515FD6A4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115</a:t>
              </a:r>
            </a:p>
          </p:txBody>
        </p:sp>
      </p:grpSp>
      <p:grpSp>
        <p:nvGrpSpPr>
          <p:cNvPr id="158" name="Groupe 157">
            <a:extLst>
              <a:ext uri="{FF2B5EF4-FFF2-40B4-BE49-F238E27FC236}">
                <a16:creationId xmlns:a16="http://schemas.microsoft.com/office/drawing/2014/main" id="{4A0A752D-FF5B-3254-9ED1-BE80A4CB5BC8}"/>
              </a:ext>
            </a:extLst>
          </p:cNvPr>
          <p:cNvGrpSpPr/>
          <p:nvPr/>
        </p:nvGrpSpPr>
        <p:grpSpPr>
          <a:xfrm>
            <a:off x="6301322" y="4849375"/>
            <a:ext cx="1174750" cy="601663"/>
            <a:chOff x="546100" y="1612899"/>
            <a:chExt cx="1174750" cy="601663"/>
          </a:xfrm>
        </p:grpSpPr>
        <p:sp>
          <p:nvSpPr>
            <p:cNvPr id="159" name="Rectangle 158">
              <a:extLst>
                <a:ext uri="{FF2B5EF4-FFF2-40B4-BE49-F238E27FC236}">
                  <a16:creationId xmlns:a16="http://schemas.microsoft.com/office/drawing/2014/main" id="{CD72EBC8-9538-92EE-A0E6-5CDF3ECE36C6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60" name="Rectangle : coins arrondis 159">
              <a:extLst>
                <a:ext uri="{FF2B5EF4-FFF2-40B4-BE49-F238E27FC236}">
                  <a16:creationId xmlns:a16="http://schemas.microsoft.com/office/drawing/2014/main" id="{B28E81BE-CD7B-5167-D156-B3A94597976A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Extractions</a:t>
              </a:r>
            </a:p>
          </p:txBody>
        </p:sp>
        <p:sp>
          <p:nvSpPr>
            <p:cNvPr id="161" name="ZoneTexte 160">
              <a:extLst>
                <a:ext uri="{FF2B5EF4-FFF2-40B4-BE49-F238E27FC236}">
                  <a16:creationId xmlns:a16="http://schemas.microsoft.com/office/drawing/2014/main" id="{FB75C6B4-B68A-0C0D-7FC5-80FFD1943F33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Insertion</a:t>
              </a:r>
            </a:p>
          </p:txBody>
        </p:sp>
      </p:grpSp>
      <p:grpSp>
        <p:nvGrpSpPr>
          <p:cNvPr id="162" name="Groupe 161">
            <a:extLst>
              <a:ext uri="{FF2B5EF4-FFF2-40B4-BE49-F238E27FC236}">
                <a16:creationId xmlns:a16="http://schemas.microsoft.com/office/drawing/2014/main" id="{394E73D9-A79E-41E9-1165-50B0F49810F2}"/>
              </a:ext>
            </a:extLst>
          </p:cNvPr>
          <p:cNvGrpSpPr/>
          <p:nvPr/>
        </p:nvGrpSpPr>
        <p:grpSpPr>
          <a:xfrm>
            <a:off x="7683527" y="4842870"/>
            <a:ext cx="1174750" cy="601663"/>
            <a:chOff x="546100" y="1612899"/>
            <a:chExt cx="1174750" cy="601663"/>
          </a:xfrm>
        </p:grpSpPr>
        <p:sp>
          <p:nvSpPr>
            <p:cNvPr id="163" name="Rectangle 162">
              <a:extLst>
                <a:ext uri="{FF2B5EF4-FFF2-40B4-BE49-F238E27FC236}">
                  <a16:creationId xmlns:a16="http://schemas.microsoft.com/office/drawing/2014/main" id="{B6AF9B59-3BE1-70F7-1084-C5C2AAF78B3E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64" name="Rectangle : coins arrondis 163">
              <a:extLst>
                <a:ext uri="{FF2B5EF4-FFF2-40B4-BE49-F238E27FC236}">
                  <a16:creationId xmlns:a16="http://schemas.microsoft.com/office/drawing/2014/main" id="{E9DA21E7-9206-7AC4-DEED-A844A5DC940F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Extractions</a:t>
              </a:r>
            </a:p>
          </p:txBody>
        </p:sp>
        <p:sp>
          <p:nvSpPr>
            <p:cNvPr id="165" name="ZoneTexte 164">
              <a:extLst>
                <a:ext uri="{FF2B5EF4-FFF2-40B4-BE49-F238E27FC236}">
                  <a16:creationId xmlns:a16="http://schemas.microsoft.com/office/drawing/2014/main" id="{0F7FD642-2908-F943-F134-F7E5B5CE8AE7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Personnes</a:t>
              </a:r>
            </a:p>
          </p:txBody>
        </p:sp>
      </p:grpSp>
      <p:grpSp>
        <p:nvGrpSpPr>
          <p:cNvPr id="166" name="Groupe 165">
            <a:extLst>
              <a:ext uri="{FF2B5EF4-FFF2-40B4-BE49-F238E27FC236}">
                <a16:creationId xmlns:a16="http://schemas.microsoft.com/office/drawing/2014/main" id="{FA640393-808C-8247-BE97-CD265903B38C}"/>
              </a:ext>
            </a:extLst>
          </p:cNvPr>
          <p:cNvGrpSpPr/>
          <p:nvPr/>
        </p:nvGrpSpPr>
        <p:grpSpPr>
          <a:xfrm>
            <a:off x="3549316" y="5618786"/>
            <a:ext cx="1174750" cy="601663"/>
            <a:chOff x="546100" y="1612899"/>
            <a:chExt cx="1174750" cy="601663"/>
          </a:xfrm>
        </p:grpSpPr>
        <p:sp>
          <p:nvSpPr>
            <p:cNvPr id="167" name="Rectangle 166">
              <a:extLst>
                <a:ext uri="{FF2B5EF4-FFF2-40B4-BE49-F238E27FC236}">
                  <a16:creationId xmlns:a16="http://schemas.microsoft.com/office/drawing/2014/main" id="{F3357F17-D638-C069-EAA0-BD1ADC281EE5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68" name="Rectangle : coins arrondis 167">
              <a:extLst>
                <a:ext uri="{FF2B5EF4-FFF2-40B4-BE49-F238E27FC236}">
                  <a16:creationId xmlns:a16="http://schemas.microsoft.com/office/drawing/2014/main" id="{634F8E3C-759D-E240-E9B8-87AAD9F2C269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SIAO</a:t>
              </a:r>
            </a:p>
          </p:txBody>
        </p:sp>
        <p:sp>
          <p:nvSpPr>
            <p:cNvPr id="169" name="ZoneTexte 168">
              <a:extLst>
                <a:ext uri="{FF2B5EF4-FFF2-40B4-BE49-F238E27FC236}">
                  <a16:creationId xmlns:a16="http://schemas.microsoft.com/office/drawing/2014/main" id="{5E8D5149-1AB2-7F91-1023-BC1198947EFA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Paramétrage</a:t>
              </a:r>
            </a:p>
          </p:txBody>
        </p:sp>
      </p:grpSp>
      <p:grpSp>
        <p:nvGrpSpPr>
          <p:cNvPr id="170" name="Groupe 169">
            <a:extLst>
              <a:ext uri="{FF2B5EF4-FFF2-40B4-BE49-F238E27FC236}">
                <a16:creationId xmlns:a16="http://schemas.microsoft.com/office/drawing/2014/main" id="{BA4106EA-6EE6-57CE-05DC-A998E6B496BF}"/>
              </a:ext>
            </a:extLst>
          </p:cNvPr>
          <p:cNvGrpSpPr/>
          <p:nvPr/>
        </p:nvGrpSpPr>
        <p:grpSpPr>
          <a:xfrm>
            <a:off x="4921249" y="5618785"/>
            <a:ext cx="1174750" cy="601663"/>
            <a:chOff x="546100" y="1612899"/>
            <a:chExt cx="1174750" cy="601663"/>
          </a:xfrm>
        </p:grpSpPr>
        <p:sp>
          <p:nvSpPr>
            <p:cNvPr id="171" name="Rectangle 170">
              <a:extLst>
                <a:ext uri="{FF2B5EF4-FFF2-40B4-BE49-F238E27FC236}">
                  <a16:creationId xmlns:a16="http://schemas.microsoft.com/office/drawing/2014/main" id="{40A37173-0C7F-8A8F-0F78-44AD95CF9D3C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72" name="Rectangle : coins arrondis 171">
              <a:extLst>
                <a:ext uri="{FF2B5EF4-FFF2-40B4-BE49-F238E27FC236}">
                  <a16:creationId xmlns:a16="http://schemas.microsoft.com/office/drawing/2014/main" id="{E0B8A1EB-070A-33BA-1AF1-B9443B9D38EE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SIAO</a:t>
              </a:r>
            </a:p>
          </p:txBody>
        </p:sp>
        <p:sp>
          <p:nvSpPr>
            <p:cNvPr id="173" name="ZoneTexte 172">
              <a:extLst>
                <a:ext uri="{FF2B5EF4-FFF2-40B4-BE49-F238E27FC236}">
                  <a16:creationId xmlns:a16="http://schemas.microsoft.com/office/drawing/2014/main" id="{5BA53370-DABB-6006-A6E6-6E0AB28C1929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Gestion des listes d’attente</a:t>
              </a:r>
            </a:p>
          </p:txBody>
        </p:sp>
      </p:grpSp>
      <p:grpSp>
        <p:nvGrpSpPr>
          <p:cNvPr id="174" name="Groupe 173">
            <a:extLst>
              <a:ext uri="{FF2B5EF4-FFF2-40B4-BE49-F238E27FC236}">
                <a16:creationId xmlns:a16="http://schemas.microsoft.com/office/drawing/2014/main" id="{507FF97A-65DC-2AE0-30BB-1460E9DD6AF6}"/>
              </a:ext>
            </a:extLst>
          </p:cNvPr>
          <p:cNvGrpSpPr/>
          <p:nvPr/>
        </p:nvGrpSpPr>
        <p:grpSpPr>
          <a:xfrm>
            <a:off x="9061456" y="2519653"/>
            <a:ext cx="1174750" cy="601663"/>
            <a:chOff x="546100" y="1612899"/>
            <a:chExt cx="1174750" cy="601663"/>
          </a:xfrm>
        </p:grpSpPr>
        <p:sp>
          <p:nvSpPr>
            <p:cNvPr id="175" name="Rectangle 174">
              <a:extLst>
                <a:ext uri="{FF2B5EF4-FFF2-40B4-BE49-F238E27FC236}">
                  <a16:creationId xmlns:a16="http://schemas.microsoft.com/office/drawing/2014/main" id="{F87AA2D5-6F03-2B1C-BC6B-CE6C69E9D445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76" name="Rectangle : coins arrondis 175">
              <a:extLst>
                <a:ext uri="{FF2B5EF4-FFF2-40B4-BE49-F238E27FC236}">
                  <a16:creationId xmlns:a16="http://schemas.microsoft.com/office/drawing/2014/main" id="{1B71D4F5-D5E0-98C1-8845-412F0E90E2CF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Général</a:t>
              </a:r>
            </a:p>
          </p:txBody>
        </p:sp>
        <p:sp>
          <p:nvSpPr>
            <p:cNvPr id="177" name="ZoneTexte 176">
              <a:extLst>
                <a:ext uri="{FF2B5EF4-FFF2-40B4-BE49-F238E27FC236}">
                  <a16:creationId xmlns:a16="http://schemas.microsoft.com/office/drawing/2014/main" id="{77C23668-6E11-0B35-C44F-BBBC43DD055E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Gestion des territoires</a:t>
              </a:r>
            </a:p>
          </p:txBody>
        </p:sp>
      </p:grpSp>
      <p:grpSp>
        <p:nvGrpSpPr>
          <p:cNvPr id="178" name="Groupe 177">
            <a:extLst>
              <a:ext uri="{FF2B5EF4-FFF2-40B4-BE49-F238E27FC236}">
                <a16:creationId xmlns:a16="http://schemas.microsoft.com/office/drawing/2014/main" id="{9B5FEEE2-3D1C-AE26-FE82-43EE25650077}"/>
              </a:ext>
            </a:extLst>
          </p:cNvPr>
          <p:cNvGrpSpPr/>
          <p:nvPr/>
        </p:nvGrpSpPr>
        <p:grpSpPr>
          <a:xfrm>
            <a:off x="7673251" y="4091408"/>
            <a:ext cx="1174750" cy="601663"/>
            <a:chOff x="546100" y="1612899"/>
            <a:chExt cx="1174750" cy="601663"/>
          </a:xfrm>
        </p:grpSpPr>
        <p:sp>
          <p:nvSpPr>
            <p:cNvPr id="179" name="Rectangle 178">
              <a:extLst>
                <a:ext uri="{FF2B5EF4-FFF2-40B4-BE49-F238E27FC236}">
                  <a16:creationId xmlns:a16="http://schemas.microsoft.com/office/drawing/2014/main" id="{46E4D919-C55E-78EF-FF3D-7A02917DFA18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80" name="Rectangle : coins arrondis 179">
              <a:extLst>
                <a:ext uri="{FF2B5EF4-FFF2-40B4-BE49-F238E27FC236}">
                  <a16:creationId xmlns:a16="http://schemas.microsoft.com/office/drawing/2014/main" id="{3A5F6603-FC8B-A0B7-E218-D28EA117DC35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181" name="ZoneTexte 180">
              <a:extLst>
                <a:ext uri="{FF2B5EF4-FFF2-40B4-BE49-F238E27FC236}">
                  <a16:creationId xmlns:a16="http://schemas.microsoft.com/office/drawing/2014/main" id="{4C95811B-5781-7787-88A1-EC4A811A643E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Delta</a:t>
              </a:r>
            </a:p>
          </p:txBody>
        </p:sp>
      </p:grpSp>
      <p:grpSp>
        <p:nvGrpSpPr>
          <p:cNvPr id="182" name="Groupe 181">
            <a:extLst>
              <a:ext uri="{FF2B5EF4-FFF2-40B4-BE49-F238E27FC236}">
                <a16:creationId xmlns:a16="http://schemas.microsoft.com/office/drawing/2014/main" id="{41BF022C-C8EC-3534-9A65-C8CA98439BFB}"/>
              </a:ext>
            </a:extLst>
          </p:cNvPr>
          <p:cNvGrpSpPr/>
          <p:nvPr/>
        </p:nvGrpSpPr>
        <p:grpSpPr>
          <a:xfrm>
            <a:off x="9045184" y="4091407"/>
            <a:ext cx="1174750" cy="601663"/>
            <a:chOff x="546100" y="1612899"/>
            <a:chExt cx="1174750" cy="601663"/>
          </a:xfrm>
        </p:grpSpPr>
        <p:sp>
          <p:nvSpPr>
            <p:cNvPr id="183" name="Rectangle 182">
              <a:extLst>
                <a:ext uri="{FF2B5EF4-FFF2-40B4-BE49-F238E27FC236}">
                  <a16:creationId xmlns:a16="http://schemas.microsoft.com/office/drawing/2014/main" id="{91F31C0D-F619-07BC-E3A1-166283F67CFA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84" name="Rectangle : coins arrondis 183">
              <a:extLst>
                <a:ext uri="{FF2B5EF4-FFF2-40B4-BE49-F238E27FC236}">
                  <a16:creationId xmlns:a16="http://schemas.microsoft.com/office/drawing/2014/main" id="{703D9BF0-BB22-27B2-740C-933EEAA1EC8E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185" name="ZoneTexte 184">
              <a:extLst>
                <a:ext uri="{FF2B5EF4-FFF2-40B4-BE49-F238E27FC236}">
                  <a16:creationId xmlns:a16="http://schemas.microsoft.com/office/drawing/2014/main" id="{F34B4650-5AEE-2DD4-5B22-D19D3C2ABAEC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Recherche 115</a:t>
              </a:r>
            </a:p>
          </p:txBody>
        </p:sp>
      </p:grpSp>
      <p:grpSp>
        <p:nvGrpSpPr>
          <p:cNvPr id="186" name="Groupe 185">
            <a:extLst>
              <a:ext uri="{FF2B5EF4-FFF2-40B4-BE49-F238E27FC236}">
                <a16:creationId xmlns:a16="http://schemas.microsoft.com/office/drawing/2014/main" id="{A4FC2081-9730-BF62-FB07-A55553BB876D}"/>
              </a:ext>
            </a:extLst>
          </p:cNvPr>
          <p:cNvGrpSpPr/>
          <p:nvPr/>
        </p:nvGrpSpPr>
        <p:grpSpPr>
          <a:xfrm>
            <a:off x="10425253" y="4097912"/>
            <a:ext cx="1174750" cy="601663"/>
            <a:chOff x="546100" y="1612899"/>
            <a:chExt cx="1174750" cy="601663"/>
          </a:xfrm>
        </p:grpSpPr>
        <p:sp>
          <p:nvSpPr>
            <p:cNvPr id="187" name="Rectangle 186">
              <a:extLst>
                <a:ext uri="{FF2B5EF4-FFF2-40B4-BE49-F238E27FC236}">
                  <a16:creationId xmlns:a16="http://schemas.microsoft.com/office/drawing/2014/main" id="{D6C03992-88EE-178D-D4A5-8E7F35E1A760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88" name="Rectangle : coins arrondis 187">
              <a:extLst>
                <a:ext uri="{FF2B5EF4-FFF2-40B4-BE49-F238E27FC236}">
                  <a16:creationId xmlns:a16="http://schemas.microsoft.com/office/drawing/2014/main" id="{69551D68-D02F-EEEB-3988-901C93AB43DB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189" name="ZoneTexte 188">
              <a:extLst>
                <a:ext uri="{FF2B5EF4-FFF2-40B4-BE49-F238E27FC236}">
                  <a16:creationId xmlns:a16="http://schemas.microsoft.com/office/drawing/2014/main" id="{B077836F-2BE2-1738-5B9A-498BA4BFBB46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Recherches insertion</a:t>
              </a:r>
            </a:p>
          </p:txBody>
        </p:sp>
      </p:grpSp>
      <p:grpSp>
        <p:nvGrpSpPr>
          <p:cNvPr id="190" name="Groupe 189">
            <a:extLst>
              <a:ext uri="{FF2B5EF4-FFF2-40B4-BE49-F238E27FC236}">
                <a16:creationId xmlns:a16="http://schemas.microsoft.com/office/drawing/2014/main" id="{0D1CD6D8-DAC7-DE7A-5F55-62F11B1D695E}"/>
              </a:ext>
            </a:extLst>
          </p:cNvPr>
          <p:cNvGrpSpPr/>
          <p:nvPr/>
        </p:nvGrpSpPr>
        <p:grpSpPr>
          <a:xfrm>
            <a:off x="6301318" y="5612816"/>
            <a:ext cx="1174750" cy="601663"/>
            <a:chOff x="546100" y="1612899"/>
            <a:chExt cx="1174750" cy="601663"/>
          </a:xfrm>
        </p:grpSpPr>
        <p:sp>
          <p:nvSpPr>
            <p:cNvPr id="191" name="Rectangle 190">
              <a:extLst>
                <a:ext uri="{FF2B5EF4-FFF2-40B4-BE49-F238E27FC236}">
                  <a16:creationId xmlns:a16="http://schemas.microsoft.com/office/drawing/2014/main" id="{E55761DF-C6F0-5851-77D8-155F5D136E2A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92" name="Rectangle : coins arrondis 191">
              <a:extLst>
                <a:ext uri="{FF2B5EF4-FFF2-40B4-BE49-F238E27FC236}">
                  <a16:creationId xmlns:a16="http://schemas.microsoft.com/office/drawing/2014/main" id="{68B4ABAD-8776-F34F-F723-85879025C168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Offre</a:t>
              </a:r>
            </a:p>
          </p:txBody>
        </p:sp>
        <p:sp>
          <p:nvSpPr>
            <p:cNvPr id="193" name="ZoneTexte 192">
              <a:extLst>
                <a:ext uri="{FF2B5EF4-FFF2-40B4-BE49-F238E27FC236}">
                  <a16:creationId xmlns:a16="http://schemas.microsoft.com/office/drawing/2014/main" id="{70570EBC-7202-FF83-D55E-90FD466CB094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Gestion des structures</a:t>
              </a:r>
            </a:p>
          </p:txBody>
        </p:sp>
      </p:grpSp>
      <p:grpSp>
        <p:nvGrpSpPr>
          <p:cNvPr id="194" name="Groupe 193">
            <a:extLst>
              <a:ext uri="{FF2B5EF4-FFF2-40B4-BE49-F238E27FC236}">
                <a16:creationId xmlns:a16="http://schemas.microsoft.com/office/drawing/2014/main" id="{B23729F3-EF1F-605D-8AA3-40AE3F71EE91}"/>
              </a:ext>
            </a:extLst>
          </p:cNvPr>
          <p:cNvGrpSpPr/>
          <p:nvPr/>
        </p:nvGrpSpPr>
        <p:grpSpPr>
          <a:xfrm>
            <a:off x="7673251" y="5612815"/>
            <a:ext cx="1174750" cy="601663"/>
            <a:chOff x="546100" y="1612899"/>
            <a:chExt cx="1174750" cy="601663"/>
          </a:xfrm>
        </p:grpSpPr>
        <p:sp>
          <p:nvSpPr>
            <p:cNvPr id="195" name="Rectangle 194">
              <a:extLst>
                <a:ext uri="{FF2B5EF4-FFF2-40B4-BE49-F238E27FC236}">
                  <a16:creationId xmlns:a16="http://schemas.microsoft.com/office/drawing/2014/main" id="{E99433E1-CFC8-C567-81CC-930864D1448F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96" name="Rectangle : coins arrondis 195">
              <a:extLst>
                <a:ext uri="{FF2B5EF4-FFF2-40B4-BE49-F238E27FC236}">
                  <a16:creationId xmlns:a16="http://schemas.microsoft.com/office/drawing/2014/main" id="{84E97B65-D33E-4397-253D-43DC22D68336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Offre</a:t>
              </a:r>
            </a:p>
          </p:txBody>
        </p:sp>
        <p:sp>
          <p:nvSpPr>
            <p:cNvPr id="197" name="ZoneTexte 196">
              <a:extLst>
                <a:ext uri="{FF2B5EF4-FFF2-40B4-BE49-F238E27FC236}">
                  <a16:creationId xmlns:a16="http://schemas.microsoft.com/office/drawing/2014/main" id="{EED35C09-5E0D-1386-431F-CC05074A4D73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Gestion des groupes de places</a:t>
              </a:r>
            </a:p>
          </p:txBody>
        </p:sp>
      </p:grpSp>
      <p:grpSp>
        <p:nvGrpSpPr>
          <p:cNvPr id="198" name="Groupe 197">
            <a:extLst>
              <a:ext uri="{FF2B5EF4-FFF2-40B4-BE49-F238E27FC236}">
                <a16:creationId xmlns:a16="http://schemas.microsoft.com/office/drawing/2014/main" id="{EE345BE9-1C79-263D-0EBF-56FACE0C3C1A}"/>
              </a:ext>
            </a:extLst>
          </p:cNvPr>
          <p:cNvGrpSpPr/>
          <p:nvPr/>
        </p:nvGrpSpPr>
        <p:grpSpPr>
          <a:xfrm>
            <a:off x="7681387" y="2527106"/>
            <a:ext cx="1174750" cy="601663"/>
            <a:chOff x="546100" y="1612899"/>
            <a:chExt cx="1174750" cy="601663"/>
          </a:xfrm>
        </p:grpSpPr>
        <p:sp>
          <p:nvSpPr>
            <p:cNvPr id="199" name="Rectangle 198">
              <a:extLst>
                <a:ext uri="{FF2B5EF4-FFF2-40B4-BE49-F238E27FC236}">
                  <a16:creationId xmlns:a16="http://schemas.microsoft.com/office/drawing/2014/main" id="{6591C49B-20F2-5B67-8C8D-964C09B8A1DC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00" name="Rectangle : coins arrondis 199">
              <a:extLst>
                <a:ext uri="{FF2B5EF4-FFF2-40B4-BE49-F238E27FC236}">
                  <a16:creationId xmlns:a16="http://schemas.microsoft.com/office/drawing/2014/main" id="{5C25138E-E1AB-461C-1ED5-C0ECAAB9104F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Général</a:t>
              </a:r>
            </a:p>
          </p:txBody>
        </p:sp>
        <p:sp>
          <p:nvSpPr>
            <p:cNvPr id="201" name="ZoneTexte 200">
              <a:extLst>
                <a:ext uri="{FF2B5EF4-FFF2-40B4-BE49-F238E27FC236}">
                  <a16:creationId xmlns:a16="http://schemas.microsoft.com/office/drawing/2014/main" id="{9BDBB9D7-15FB-5BEA-7590-F77655CC424E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Gestion des utilisateurs</a:t>
              </a:r>
            </a:p>
          </p:txBody>
        </p:sp>
      </p:grpSp>
      <p:grpSp>
        <p:nvGrpSpPr>
          <p:cNvPr id="202" name="Groupe 201">
            <a:extLst>
              <a:ext uri="{FF2B5EF4-FFF2-40B4-BE49-F238E27FC236}">
                <a16:creationId xmlns:a16="http://schemas.microsoft.com/office/drawing/2014/main" id="{0975B1FE-9D7B-F247-C2B5-2F84C24198C7}"/>
              </a:ext>
            </a:extLst>
          </p:cNvPr>
          <p:cNvGrpSpPr/>
          <p:nvPr/>
        </p:nvGrpSpPr>
        <p:grpSpPr>
          <a:xfrm>
            <a:off x="7673251" y="3296740"/>
            <a:ext cx="1174750" cy="601663"/>
            <a:chOff x="546100" y="1612899"/>
            <a:chExt cx="1174750" cy="601663"/>
          </a:xfrm>
        </p:grpSpPr>
        <p:sp>
          <p:nvSpPr>
            <p:cNvPr id="203" name="Rectangle 202">
              <a:extLst>
                <a:ext uri="{FF2B5EF4-FFF2-40B4-BE49-F238E27FC236}">
                  <a16:creationId xmlns:a16="http://schemas.microsoft.com/office/drawing/2014/main" id="{8D706ADB-9F96-02D8-3AA5-D1EA22B706B1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04" name="Rectangle : coins arrondis 203">
              <a:extLst>
                <a:ext uri="{FF2B5EF4-FFF2-40B4-BE49-F238E27FC236}">
                  <a16:creationId xmlns:a16="http://schemas.microsoft.com/office/drawing/2014/main" id="{F648386D-D3F8-856E-71B8-D1FDA73FC301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1">
                <a:lumMod val="90000"/>
                <a:lumOff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Ménages</a:t>
              </a:r>
            </a:p>
          </p:txBody>
        </p:sp>
        <p:sp>
          <p:nvSpPr>
            <p:cNvPr id="205" name="ZoneTexte 204">
              <a:extLst>
                <a:ext uri="{FF2B5EF4-FFF2-40B4-BE49-F238E27FC236}">
                  <a16:creationId xmlns:a16="http://schemas.microsoft.com/office/drawing/2014/main" id="{58277505-352A-DE8C-2DCC-2B97A8B5D577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Notes</a:t>
              </a:r>
            </a:p>
          </p:txBody>
        </p:sp>
      </p:grpSp>
      <p:grpSp>
        <p:nvGrpSpPr>
          <p:cNvPr id="206" name="Groupe 205">
            <a:extLst>
              <a:ext uri="{FF2B5EF4-FFF2-40B4-BE49-F238E27FC236}">
                <a16:creationId xmlns:a16="http://schemas.microsoft.com/office/drawing/2014/main" id="{59010211-05AC-33BD-DC15-59D7FE1A058F}"/>
              </a:ext>
            </a:extLst>
          </p:cNvPr>
          <p:cNvGrpSpPr/>
          <p:nvPr/>
        </p:nvGrpSpPr>
        <p:grpSpPr>
          <a:xfrm>
            <a:off x="9045184" y="3296739"/>
            <a:ext cx="1174750" cy="601663"/>
            <a:chOff x="546100" y="1612899"/>
            <a:chExt cx="1174750" cy="601663"/>
          </a:xfrm>
        </p:grpSpPr>
        <p:sp>
          <p:nvSpPr>
            <p:cNvPr id="207" name="Rectangle 206">
              <a:extLst>
                <a:ext uri="{FF2B5EF4-FFF2-40B4-BE49-F238E27FC236}">
                  <a16:creationId xmlns:a16="http://schemas.microsoft.com/office/drawing/2014/main" id="{5803D5E1-046A-B03E-B14C-5B59F4AC0D9D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08" name="Rectangle : coins arrondis 207">
              <a:extLst>
                <a:ext uri="{FF2B5EF4-FFF2-40B4-BE49-F238E27FC236}">
                  <a16:creationId xmlns:a16="http://schemas.microsoft.com/office/drawing/2014/main" id="{2A3685FF-66CD-3AF5-91D2-1E9B70502CF7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1">
                <a:lumMod val="90000"/>
                <a:lumOff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Ménages</a:t>
              </a:r>
            </a:p>
          </p:txBody>
        </p:sp>
        <p:sp>
          <p:nvSpPr>
            <p:cNvPr id="209" name="ZoneTexte 208">
              <a:extLst>
                <a:ext uri="{FF2B5EF4-FFF2-40B4-BE49-F238E27FC236}">
                  <a16:creationId xmlns:a16="http://schemas.microsoft.com/office/drawing/2014/main" id="{B4CCE25A-6E11-C863-41B0-918816A7973E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Situation</a:t>
              </a:r>
            </a:p>
          </p:txBody>
        </p:sp>
      </p:grpSp>
      <p:grpSp>
        <p:nvGrpSpPr>
          <p:cNvPr id="210" name="Groupe 209">
            <a:extLst>
              <a:ext uri="{FF2B5EF4-FFF2-40B4-BE49-F238E27FC236}">
                <a16:creationId xmlns:a16="http://schemas.microsoft.com/office/drawing/2014/main" id="{16F81D34-DB51-6E25-1138-E47CCB4CB238}"/>
              </a:ext>
            </a:extLst>
          </p:cNvPr>
          <p:cNvGrpSpPr/>
          <p:nvPr/>
        </p:nvGrpSpPr>
        <p:grpSpPr>
          <a:xfrm>
            <a:off x="10425253" y="3306336"/>
            <a:ext cx="1174750" cy="601663"/>
            <a:chOff x="546100" y="1612899"/>
            <a:chExt cx="1174750" cy="601663"/>
          </a:xfrm>
        </p:grpSpPr>
        <p:sp>
          <p:nvSpPr>
            <p:cNvPr id="211" name="Rectangle 210">
              <a:extLst>
                <a:ext uri="{FF2B5EF4-FFF2-40B4-BE49-F238E27FC236}">
                  <a16:creationId xmlns:a16="http://schemas.microsoft.com/office/drawing/2014/main" id="{7E5681F6-9E09-ECF4-F57F-9EFD3E60E811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12" name="Rectangle : coins arrondis 211">
              <a:extLst>
                <a:ext uri="{FF2B5EF4-FFF2-40B4-BE49-F238E27FC236}">
                  <a16:creationId xmlns:a16="http://schemas.microsoft.com/office/drawing/2014/main" id="{8A93A910-5DAE-FCFE-CDC9-7B832C560AA8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1">
                <a:lumMod val="90000"/>
                <a:lumOff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Ménages</a:t>
              </a:r>
            </a:p>
          </p:txBody>
        </p:sp>
        <p:sp>
          <p:nvSpPr>
            <p:cNvPr id="213" name="ZoneTexte 212">
              <a:extLst>
                <a:ext uri="{FF2B5EF4-FFF2-40B4-BE49-F238E27FC236}">
                  <a16:creationId xmlns:a16="http://schemas.microsoft.com/office/drawing/2014/main" id="{8225694B-7ADA-DB6B-84E4-05DE821E8F40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Suivi des modifications</a:t>
              </a:r>
            </a:p>
          </p:txBody>
        </p:sp>
      </p:grpSp>
      <p:grpSp>
        <p:nvGrpSpPr>
          <p:cNvPr id="214" name="Groupe 213">
            <a:extLst>
              <a:ext uri="{FF2B5EF4-FFF2-40B4-BE49-F238E27FC236}">
                <a16:creationId xmlns:a16="http://schemas.microsoft.com/office/drawing/2014/main" id="{D8AB4CEA-B9D8-64D7-DC0C-93A7C0DDD7AA}"/>
              </a:ext>
            </a:extLst>
          </p:cNvPr>
          <p:cNvGrpSpPr/>
          <p:nvPr/>
        </p:nvGrpSpPr>
        <p:grpSpPr>
          <a:xfrm>
            <a:off x="9045184" y="5609496"/>
            <a:ext cx="1174750" cy="601663"/>
            <a:chOff x="546100" y="1612899"/>
            <a:chExt cx="1174750" cy="601663"/>
          </a:xfrm>
        </p:grpSpPr>
        <p:sp>
          <p:nvSpPr>
            <p:cNvPr id="215" name="Rectangle 214">
              <a:extLst>
                <a:ext uri="{FF2B5EF4-FFF2-40B4-BE49-F238E27FC236}">
                  <a16:creationId xmlns:a16="http://schemas.microsoft.com/office/drawing/2014/main" id="{A382BD42-84EF-C82E-203B-CEED71DCF553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16" name="Rectangle : coins arrondis 215">
              <a:extLst>
                <a:ext uri="{FF2B5EF4-FFF2-40B4-BE49-F238E27FC236}">
                  <a16:creationId xmlns:a16="http://schemas.microsoft.com/office/drawing/2014/main" id="{804D8C52-4802-CFE7-AB06-12E0B14D43A9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Offre</a:t>
              </a:r>
            </a:p>
          </p:txBody>
        </p:sp>
        <p:sp>
          <p:nvSpPr>
            <p:cNvPr id="217" name="ZoneTexte 216">
              <a:extLst>
                <a:ext uri="{FF2B5EF4-FFF2-40B4-BE49-F238E27FC236}">
                  <a16:creationId xmlns:a16="http://schemas.microsoft.com/office/drawing/2014/main" id="{4240F4E1-69CB-334E-CBC1-E367D813A216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Gestion des accompagnements</a:t>
              </a:r>
            </a:p>
          </p:txBody>
        </p:sp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83D3BEB8-9454-5A30-EED9-ED0304745905}"/>
              </a:ext>
            </a:extLst>
          </p:cNvPr>
          <p:cNvSpPr/>
          <p:nvPr/>
        </p:nvSpPr>
        <p:spPr>
          <a:xfrm>
            <a:off x="3448756" y="2404533"/>
            <a:ext cx="8207022" cy="1614311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774CDDA-B535-4ADB-5F01-1A0410F10D8E}"/>
              </a:ext>
            </a:extLst>
          </p:cNvPr>
          <p:cNvSpPr/>
          <p:nvPr/>
        </p:nvSpPr>
        <p:spPr>
          <a:xfrm>
            <a:off x="3504495" y="4801610"/>
            <a:ext cx="8207022" cy="830745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D54DCF3-1EE2-8444-7189-1A52A590DD7B}"/>
              </a:ext>
            </a:extLst>
          </p:cNvPr>
          <p:cNvSpPr/>
          <p:nvPr/>
        </p:nvSpPr>
        <p:spPr>
          <a:xfrm>
            <a:off x="6174981" y="3894767"/>
            <a:ext cx="5536536" cy="830745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C072F04-6D4E-73E4-A25C-8C6B2F8B3C3E}"/>
              </a:ext>
            </a:extLst>
          </p:cNvPr>
          <p:cNvSpPr/>
          <p:nvPr/>
        </p:nvSpPr>
        <p:spPr>
          <a:xfrm>
            <a:off x="3549316" y="5461268"/>
            <a:ext cx="2625665" cy="830745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93193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65AA20-DE15-4953-52A5-5A952F5486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FF56EA-3E55-0B1B-B002-8DD0D983A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00" y="891740"/>
            <a:ext cx="11232000" cy="960000"/>
          </a:xfrm>
        </p:spPr>
        <p:txBody>
          <a:bodyPr/>
          <a:lstStyle/>
          <a:p>
            <a:r>
              <a:rPr lang="fr-FR" sz="2400" dirty="0">
                <a:solidFill>
                  <a:srgbClr val="000000"/>
                </a:solidFill>
              </a:rPr>
              <a:t>2. </a:t>
            </a:r>
            <a:r>
              <a:rPr lang="fr-FR" sz="2400" dirty="0"/>
              <a:t>Liste des sujets 1/2</a:t>
            </a:r>
            <a:endParaRPr lang="fr-FR" sz="1800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5A4FE96-94E6-4E41-CF61-7D4518E183D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ED29952-581A-5690-B677-B7E8A9E01BEE}"/>
              </a:ext>
            </a:extLst>
          </p:cNvPr>
          <p:cNvSpPr/>
          <p:nvPr/>
        </p:nvSpPr>
        <p:spPr>
          <a:xfrm>
            <a:off x="469112" y="1765777"/>
            <a:ext cx="11056655" cy="3128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600" b="1" dirty="0">
                <a:solidFill>
                  <a:schemeClr val="tx1"/>
                </a:solidFill>
              </a:rPr>
              <a:t>Sujets</a:t>
            </a:r>
          </a:p>
          <a:p>
            <a:endParaRPr lang="fr-FR" sz="1600" dirty="0">
              <a:solidFill>
                <a:schemeClr val="tx1"/>
              </a:solidFill>
            </a:endParaRPr>
          </a:p>
          <a:p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6526E7-081B-A25F-988D-B3B053E3F605}"/>
              </a:ext>
            </a:extLst>
          </p:cNvPr>
          <p:cNvSpPr/>
          <p:nvPr/>
        </p:nvSpPr>
        <p:spPr>
          <a:xfrm>
            <a:off x="469112" y="2241999"/>
            <a:ext cx="5459760" cy="38019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chemeClr val="tx1"/>
                </a:solidFill>
              </a:rPr>
              <a:t>Valider la proposition de reprise des motifs actuels vers les nouveaux motifs</a:t>
            </a:r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D67829F-ED4E-5A97-4AF2-568B00838D0A}"/>
              </a:ext>
            </a:extLst>
          </p:cNvPr>
          <p:cNvSpPr/>
          <p:nvPr/>
        </p:nvSpPr>
        <p:spPr>
          <a:xfrm>
            <a:off x="6059045" y="2241999"/>
            <a:ext cx="5459760" cy="38019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chemeClr val="tx1"/>
                </a:solidFill>
              </a:rPr>
              <a:t>Adoma recense actuellement son offre de logement et d’hébergement</a:t>
            </a:r>
          </a:p>
          <a:p>
            <a:pPr algn="ctr"/>
            <a:r>
              <a:rPr lang="fr-FR" sz="1200" b="1" dirty="0">
                <a:solidFill>
                  <a:schemeClr val="tx1"/>
                </a:solidFill>
              </a:rPr>
              <a:t>Les groupes de places existants dans le SI SIAO seront conservés tel quels</a:t>
            </a:r>
            <a:endParaRPr lang="fr-FR" sz="1200" dirty="0">
              <a:solidFill>
                <a:schemeClr val="tx1"/>
              </a:solidFill>
            </a:endParaRPr>
          </a:p>
        </p:txBody>
      </p:sp>
      <p:grpSp>
        <p:nvGrpSpPr>
          <p:cNvPr id="36" name="Groupe 35">
            <a:extLst>
              <a:ext uri="{FF2B5EF4-FFF2-40B4-BE49-F238E27FC236}">
                <a16:creationId xmlns:a16="http://schemas.microsoft.com/office/drawing/2014/main" id="{7763651B-C4D1-5348-6F65-ED1820380C8B}"/>
              </a:ext>
            </a:extLst>
          </p:cNvPr>
          <p:cNvGrpSpPr/>
          <p:nvPr/>
        </p:nvGrpSpPr>
        <p:grpSpPr>
          <a:xfrm>
            <a:off x="8195455" y="2361385"/>
            <a:ext cx="1174750" cy="601663"/>
            <a:chOff x="546100" y="1612899"/>
            <a:chExt cx="1174750" cy="601663"/>
          </a:xfrm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8330128F-CDDC-B625-974E-B64E00D360FF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38" name="Rectangle : coins arrondis 37">
              <a:extLst>
                <a:ext uri="{FF2B5EF4-FFF2-40B4-BE49-F238E27FC236}">
                  <a16:creationId xmlns:a16="http://schemas.microsoft.com/office/drawing/2014/main" id="{C796603F-9E1A-3215-553B-4C668741034C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Offre</a:t>
              </a:r>
            </a:p>
          </p:txBody>
        </p:sp>
        <p:sp>
          <p:nvSpPr>
            <p:cNvPr id="39" name="ZoneTexte 38">
              <a:extLst>
                <a:ext uri="{FF2B5EF4-FFF2-40B4-BE49-F238E27FC236}">
                  <a16:creationId xmlns:a16="http://schemas.microsoft.com/office/drawing/2014/main" id="{E84609E4-1489-FFCB-0359-7A2C7B0ADC58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Intégration de l’offre Adoma</a:t>
              </a:r>
            </a:p>
          </p:txBody>
        </p:sp>
      </p:grpSp>
      <p:grpSp>
        <p:nvGrpSpPr>
          <p:cNvPr id="11" name="Groupe 10">
            <a:extLst>
              <a:ext uri="{FF2B5EF4-FFF2-40B4-BE49-F238E27FC236}">
                <a16:creationId xmlns:a16="http://schemas.microsoft.com/office/drawing/2014/main" id="{6CEC02B8-870D-569B-7191-CCE831B6F50D}"/>
              </a:ext>
            </a:extLst>
          </p:cNvPr>
          <p:cNvGrpSpPr/>
          <p:nvPr/>
        </p:nvGrpSpPr>
        <p:grpSpPr>
          <a:xfrm>
            <a:off x="2611616" y="2361386"/>
            <a:ext cx="1174750" cy="601663"/>
            <a:chOff x="546100" y="1612899"/>
            <a:chExt cx="1174750" cy="601663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581020E-B820-E05D-6EBE-913724FAE1FA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3" name="ZoneTexte 12">
              <a:extLst>
                <a:ext uri="{FF2B5EF4-FFF2-40B4-BE49-F238E27FC236}">
                  <a16:creationId xmlns:a16="http://schemas.microsoft.com/office/drawing/2014/main" id="{54C56362-5424-281C-14C5-4CE826F13012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Revue des motifs</a:t>
              </a:r>
            </a:p>
          </p:txBody>
        </p:sp>
      </p:grpSp>
      <p:pic>
        <p:nvPicPr>
          <p:cNvPr id="16" name="Graphique 15" descr="Transférer avec un remplissage uni">
            <a:extLst>
              <a:ext uri="{FF2B5EF4-FFF2-40B4-BE49-F238E27FC236}">
                <a16:creationId xmlns:a16="http://schemas.microsoft.com/office/drawing/2014/main" id="{9D730D21-27E6-9BCA-5582-9ABE07C111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752678" y="4905707"/>
            <a:ext cx="914400" cy="914400"/>
          </a:xfrm>
          <a:prstGeom prst="rect">
            <a:avLst/>
          </a:prstGeom>
        </p:spPr>
      </p:pic>
      <p:pic>
        <p:nvPicPr>
          <p:cNvPr id="19" name="Graphique 18" descr="Lien avec un remplissage uni">
            <a:extLst>
              <a:ext uri="{FF2B5EF4-FFF2-40B4-BE49-F238E27FC236}">
                <a16:creationId xmlns:a16="http://schemas.microsoft.com/office/drawing/2014/main" id="{8AAF8467-56DA-4B6F-C6DF-0A9E1C73B8A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25630" y="4905707"/>
            <a:ext cx="914400" cy="914400"/>
          </a:xfrm>
          <a:prstGeom prst="rect">
            <a:avLst/>
          </a:prstGeom>
        </p:spPr>
      </p:pic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5D141677-1299-4550-3751-9252CCA7155E}"/>
              </a:ext>
            </a:extLst>
          </p:cNvPr>
          <p:cNvSpPr/>
          <p:nvPr/>
        </p:nvSpPr>
        <p:spPr>
          <a:xfrm>
            <a:off x="2657088" y="2440014"/>
            <a:ext cx="1083806" cy="150813"/>
          </a:xfrm>
          <a:prstGeom prst="roundRect">
            <a:avLst/>
          </a:prstGeom>
          <a:solidFill>
            <a:srgbClr val="6D6D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/>
              <a:t>Demandes</a:t>
            </a:r>
          </a:p>
        </p:txBody>
      </p:sp>
      <p:sp>
        <p:nvSpPr>
          <p:cNvPr id="8" name="Espace réservé de la date 2">
            <a:extLst>
              <a:ext uri="{FF2B5EF4-FFF2-40B4-BE49-F238E27FC236}">
                <a16:creationId xmlns:a16="http://schemas.microsoft.com/office/drawing/2014/main" id="{25595AB9-8CC7-16C0-9D24-797357BB8C3D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10152000" y="6378000"/>
            <a:ext cx="1560000" cy="480000"/>
          </a:xfrm>
        </p:spPr>
        <p:txBody>
          <a:bodyPr/>
          <a:lstStyle/>
          <a:p>
            <a:pPr algn="r"/>
            <a:fld id="{643A3B15-A2FC-4FB9-AD3A-A94576E8B51C}" type="datetime1">
              <a:rPr lang="fr-FR" cap="all" smtClean="0"/>
              <a:t>22/05/2025</a:t>
            </a:fld>
            <a:endParaRPr lang="fr-FR" cap="all" dirty="0"/>
          </a:p>
        </p:txBody>
      </p:sp>
    </p:spTree>
    <p:extLst>
      <p:ext uri="{BB962C8B-B14F-4D97-AF65-F5344CB8AC3E}">
        <p14:creationId xmlns:p14="http://schemas.microsoft.com/office/powerpoint/2010/main" val="529106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03EC0BF2-3954-0100-6855-636E99097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Référentiel des motifs liés aux demandes avec proposition de reprise de données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DDAF3CC-7C64-C0B9-CBC6-375D8C0B6483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9F794C19-BF33-434A-9684-63272865CBCB}" type="datetime1">
              <a:rPr lang="fr-FR" cap="all" smtClean="0"/>
              <a:t>22/05/2025</a:t>
            </a:fld>
            <a:endParaRPr lang="fr-FR" cap="all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FEB5F49-26BA-72BD-955B-4A56CCA054A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Délégation interministérielle à l’hébergement et à l’accès au logement</a:t>
            </a:r>
            <a:endParaRPr lang="fr-FR" dirty="0"/>
          </a:p>
        </p:txBody>
      </p:sp>
      <p:graphicFrame>
        <p:nvGraphicFramePr>
          <p:cNvPr id="2" name="Objet 1">
            <a:extLst>
              <a:ext uri="{FF2B5EF4-FFF2-40B4-BE49-F238E27FC236}">
                <a16:creationId xmlns:a16="http://schemas.microsoft.com/office/drawing/2014/main" id="{2260A249-B459-79CE-03A1-6D94FE0218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3344111"/>
              </p:ext>
            </p:extLst>
          </p:nvPr>
        </p:nvGraphicFramePr>
        <p:xfrm>
          <a:off x="4967347" y="3259054"/>
          <a:ext cx="2257303" cy="20198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showAsIcon="1" r:id="rId2" imgW="951480" imgH="850680" progId="Excel.Sheet.12">
                  <p:embed/>
                </p:oleObj>
              </mc:Choice>
              <mc:Fallback>
                <p:oleObj name="Worksheet" showAsIcon="1" r:id="rId2" imgW="951480" imgH="850680" progId="Excel.Sheet.12">
                  <p:embed/>
                  <p:pic>
                    <p:nvPicPr>
                      <p:cNvPr id="2" name="Objet 1">
                        <a:extLst>
                          <a:ext uri="{FF2B5EF4-FFF2-40B4-BE49-F238E27FC236}">
                            <a16:creationId xmlns:a16="http://schemas.microsoft.com/office/drawing/2014/main" id="{2260A249-B459-79CE-03A1-6D94FE02184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967347" y="3259054"/>
                        <a:ext cx="2257303" cy="20198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832979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8F31F7-6626-65AA-D1B4-EFEB919B9C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86719A-0392-0EC8-EF46-12EE3673B2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00" y="891740"/>
            <a:ext cx="11232000" cy="960000"/>
          </a:xfrm>
        </p:spPr>
        <p:txBody>
          <a:bodyPr/>
          <a:lstStyle/>
          <a:p>
            <a:r>
              <a:rPr lang="fr-FR" sz="2400" dirty="0">
                <a:solidFill>
                  <a:srgbClr val="000000"/>
                </a:solidFill>
              </a:rPr>
              <a:t>2. </a:t>
            </a:r>
            <a:r>
              <a:rPr lang="fr-FR" sz="2400" dirty="0"/>
              <a:t>Liste des sujets 2/2</a:t>
            </a:r>
            <a:endParaRPr lang="fr-FR" sz="1800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1ABFFE3-163F-1E98-19B8-41729CBDD74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AECB53-62FC-1250-BA35-EBDE00F4456E}"/>
              </a:ext>
            </a:extLst>
          </p:cNvPr>
          <p:cNvSpPr/>
          <p:nvPr/>
        </p:nvSpPr>
        <p:spPr>
          <a:xfrm>
            <a:off x="469112" y="1765777"/>
            <a:ext cx="11056655" cy="3128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600" b="1" dirty="0">
                <a:solidFill>
                  <a:schemeClr val="tx1"/>
                </a:solidFill>
              </a:rPr>
              <a:t>Sujets</a:t>
            </a:r>
          </a:p>
          <a:p>
            <a:endParaRPr lang="fr-FR" sz="1600" dirty="0">
              <a:solidFill>
                <a:schemeClr val="tx1"/>
              </a:solidFill>
            </a:endParaRPr>
          </a:p>
          <a:p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6AA2481-02AF-C4A1-7F85-2D5162E90F9B}"/>
              </a:ext>
            </a:extLst>
          </p:cNvPr>
          <p:cNvSpPr/>
          <p:nvPr/>
        </p:nvSpPr>
        <p:spPr>
          <a:xfrm>
            <a:off x="469112" y="2241999"/>
            <a:ext cx="5459760" cy="38019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fr-FR" sz="12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En analyse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Export des personnes orientées en erreur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En développement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Demandes en création dupliquées - Nettoyage des demandes dupliquées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Blocage de fusion avec erreur technique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Problèmes d’accès au suivi des modifications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Impossible d'afficher le suivi des modifications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Impossibilité de consulter + créer une note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Fusion Delta KO si la personne maitre ou esclave n'est plus dans Rosalie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Fin de PECA 115 - message d'erreur en cas de saisie indirecte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Corrigé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Rattachement incorrect des demandes à leur ménage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fr-FR" sz="1200" dirty="0">
              <a:solidFill>
                <a:schemeClr val="tx1"/>
              </a:solidFill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fr-FR" sz="1200" dirty="0">
              <a:solidFill>
                <a:schemeClr val="tx1"/>
              </a:solidFill>
            </a:endParaRPr>
          </a:p>
        </p:txBody>
      </p:sp>
      <p:grpSp>
        <p:nvGrpSpPr>
          <p:cNvPr id="8" name="Groupe 7">
            <a:extLst>
              <a:ext uri="{FF2B5EF4-FFF2-40B4-BE49-F238E27FC236}">
                <a16:creationId xmlns:a16="http://schemas.microsoft.com/office/drawing/2014/main" id="{A75B1D4C-D1C8-CDF3-C798-CCC54B6CB058}"/>
              </a:ext>
            </a:extLst>
          </p:cNvPr>
          <p:cNvGrpSpPr/>
          <p:nvPr/>
        </p:nvGrpSpPr>
        <p:grpSpPr>
          <a:xfrm>
            <a:off x="2611616" y="2361387"/>
            <a:ext cx="1174750" cy="686613"/>
            <a:chOff x="546100" y="1612899"/>
            <a:chExt cx="1174750" cy="601663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BC68F689-D85E-DDEB-02FE-40C466EC1EB0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3" name="ZoneTexte 22">
              <a:extLst>
                <a:ext uri="{FF2B5EF4-FFF2-40B4-BE49-F238E27FC236}">
                  <a16:creationId xmlns:a16="http://schemas.microsoft.com/office/drawing/2014/main" id="{82FAF867-06BE-DAA3-2C7F-08A158A06106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660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Problèmes en cours d’analyse et de correction</a:t>
              </a:r>
            </a:p>
          </p:txBody>
        </p:sp>
      </p:grpSp>
      <p:sp>
        <p:nvSpPr>
          <p:cNvPr id="24" name="Rectangle 23">
            <a:extLst>
              <a:ext uri="{FF2B5EF4-FFF2-40B4-BE49-F238E27FC236}">
                <a16:creationId xmlns:a16="http://schemas.microsoft.com/office/drawing/2014/main" id="{F7FD506D-AD09-4F7A-8437-2B6F0B91E2E6}"/>
              </a:ext>
            </a:extLst>
          </p:cNvPr>
          <p:cNvSpPr/>
          <p:nvPr/>
        </p:nvSpPr>
        <p:spPr>
          <a:xfrm>
            <a:off x="6059045" y="2241999"/>
            <a:ext cx="5459760" cy="38019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fr-FR" sz="12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En analyse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Améliorations sur le certificat de prise en charge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Retour de la demande à sa structure d'origine après le refus d'un transfert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Rechercher une personne et ménage sur la base du département des demandes associées aux personnes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Ajouter un lien dans le </a:t>
            </a:r>
            <a:r>
              <a:rPr lang="fr-FR" sz="1200" dirty="0" err="1">
                <a:solidFill>
                  <a:schemeClr val="tx1"/>
                </a:solidFill>
              </a:rPr>
              <a:t>footer</a:t>
            </a:r>
            <a:r>
              <a:rPr lang="fr-FR" sz="1200" dirty="0">
                <a:solidFill>
                  <a:schemeClr val="tx1"/>
                </a:solidFill>
              </a:rPr>
              <a:t> pour la politique de confidentialité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Paramétrer une extraction automatique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En développement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Ouverture de droits « Informations relatives aux 115 » (écoutants et Opérateurs SIAO)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Pouvoir enregistrer une information de mise à jour sur une demande qui n'est pas à mettre à jour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fr-FR" sz="1200" dirty="0">
              <a:solidFill>
                <a:schemeClr val="tx1"/>
              </a:solidFill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fr-FR" sz="12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30" name="Rectangle : coins arrondis 29">
            <a:extLst>
              <a:ext uri="{FF2B5EF4-FFF2-40B4-BE49-F238E27FC236}">
                <a16:creationId xmlns:a16="http://schemas.microsoft.com/office/drawing/2014/main" id="{7B91021C-B527-8962-A64D-C85BBAD4F2EC}"/>
              </a:ext>
            </a:extLst>
          </p:cNvPr>
          <p:cNvSpPr/>
          <p:nvPr/>
        </p:nvSpPr>
        <p:spPr>
          <a:xfrm>
            <a:off x="2667975" y="2425039"/>
            <a:ext cx="1083806" cy="150813"/>
          </a:xfrm>
          <a:prstGeom prst="roundRect">
            <a:avLst/>
          </a:prstGeom>
          <a:solidFill>
            <a:schemeClr val="accent1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/>
              <a:t>Incidents</a:t>
            </a:r>
          </a:p>
        </p:txBody>
      </p:sp>
      <p:grpSp>
        <p:nvGrpSpPr>
          <p:cNvPr id="36" name="Groupe 35">
            <a:extLst>
              <a:ext uri="{FF2B5EF4-FFF2-40B4-BE49-F238E27FC236}">
                <a16:creationId xmlns:a16="http://schemas.microsoft.com/office/drawing/2014/main" id="{E6B37820-273D-D93A-9CEB-8D1112327C7A}"/>
              </a:ext>
            </a:extLst>
          </p:cNvPr>
          <p:cNvGrpSpPr/>
          <p:nvPr/>
        </p:nvGrpSpPr>
        <p:grpSpPr>
          <a:xfrm>
            <a:off x="8195455" y="2361385"/>
            <a:ext cx="1174750" cy="686615"/>
            <a:chOff x="546100" y="1612899"/>
            <a:chExt cx="1174750" cy="601663"/>
          </a:xfrm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3C552D91-885D-47C5-72CD-31CF8F2BBCE5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38" name="Rectangle : coins arrondis 37">
              <a:extLst>
                <a:ext uri="{FF2B5EF4-FFF2-40B4-BE49-F238E27FC236}">
                  <a16:creationId xmlns:a16="http://schemas.microsoft.com/office/drawing/2014/main" id="{B9311D9E-F638-98A7-A52D-8C7077F018CF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Evolutions</a:t>
              </a:r>
            </a:p>
          </p:txBody>
        </p:sp>
        <p:sp>
          <p:nvSpPr>
            <p:cNvPr id="39" name="ZoneTexte 38">
              <a:extLst>
                <a:ext uri="{FF2B5EF4-FFF2-40B4-BE49-F238E27FC236}">
                  <a16:creationId xmlns:a16="http://schemas.microsoft.com/office/drawing/2014/main" id="{F915D09C-BBC7-DCFF-9EDE-D5959FEB8EB6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660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Evolutions en cours d’étude et de réalisation</a:t>
              </a:r>
            </a:p>
          </p:txBody>
        </p:sp>
      </p:grpSp>
      <p:sp>
        <p:nvSpPr>
          <p:cNvPr id="5" name="Espace réservé de la date 2">
            <a:extLst>
              <a:ext uri="{FF2B5EF4-FFF2-40B4-BE49-F238E27FC236}">
                <a16:creationId xmlns:a16="http://schemas.microsoft.com/office/drawing/2014/main" id="{A3055D7C-A407-9458-9C51-6A680BB6950A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10152000" y="6378000"/>
            <a:ext cx="1560000" cy="480000"/>
          </a:xfrm>
        </p:spPr>
        <p:txBody>
          <a:bodyPr/>
          <a:lstStyle/>
          <a:p>
            <a:pPr algn="r"/>
            <a:fld id="{643A3B15-A2FC-4FB9-AD3A-A94576E8B51C}" type="datetime1">
              <a:rPr lang="fr-FR" cap="all" smtClean="0"/>
              <a:t>22/05/2025</a:t>
            </a:fld>
            <a:endParaRPr lang="fr-FR" cap="all" dirty="0"/>
          </a:p>
        </p:txBody>
      </p:sp>
    </p:spTree>
    <p:extLst>
      <p:ext uri="{BB962C8B-B14F-4D97-AF65-F5344CB8AC3E}">
        <p14:creationId xmlns:p14="http://schemas.microsoft.com/office/powerpoint/2010/main" val="3972414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C2F201-19F2-4F2D-DF90-BF67858C43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1453-7488-C08D-D89B-6074BCA1B7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00" y="933300"/>
            <a:ext cx="11232000" cy="960000"/>
          </a:xfrm>
        </p:spPr>
        <p:txBody>
          <a:bodyPr/>
          <a:lstStyle/>
          <a:p>
            <a:r>
              <a:rPr lang="fr-FR" sz="2400" dirty="0">
                <a:solidFill>
                  <a:srgbClr val="000000"/>
                </a:solidFill>
              </a:rPr>
              <a:t>3. </a:t>
            </a:r>
            <a:r>
              <a:rPr lang="fr-FR" sz="2400" dirty="0"/>
              <a:t>Relevé d’informations, de décisions et d’actions</a:t>
            </a:r>
            <a:endParaRPr lang="fr-FR" sz="1800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314BB16-FBD4-D7A4-DD97-D625A2F30FBE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643A3B15-A2FC-4FB9-AD3A-A94576E8B51C}" type="datetime1">
              <a:rPr lang="fr-FR" cap="all" smtClean="0"/>
              <a:t>22/05/2025</a:t>
            </a:fld>
            <a:endParaRPr lang="fr-FR" cap="all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7B7BB38-D23E-11E8-2B99-65B444259DB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graphicFrame>
        <p:nvGraphicFramePr>
          <p:cNvPr id="20" name="Tableau 19">
            <a:extLst>
              <a:ext uri="{FF2B5EF4-FFF2-40B4-BE49-F238E27FC236}">
                <a16:creationId xmlns:a16="http://schemas.microsoft.com/office/drawing/2014/main" id="{A45A0A41-06CF-D851-7660-388F8ED2DC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8360166"/>
              </p:ext>
            </p:extLst>
          </p:nvPr>
        </p:nvGraphicFramePr>
        <p:xfrm>
          <a:off x="468300" y="1290320"/>
          <a:ext cx="11232000" cy="42049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5029">
                  <a:extLst>
                    <a:ext uri="{9D8B030D-6E8A-4147-A177-3AD203B41FA5}">
                      <a16:colId xmlns:a16="http://schemas.microsoft.com/office/drawing/2014/main" val="4253434100"/>
                    </a:ext>
                  </a:extLst>
                </a:gridCol>
                <a:gridCol w="2951649">
                  <a:extLst>
                    <a:ext uri="{9D8B030D-6E8A-4147-A177-3AD203B41FA5}">
                      <a16:colId xmlns:a16="http://schemas.microsoft.com/office/drawing/2014/main" val="3094357237"/>
                    </a:ext>
                  </a:extLst>
                </a:gridCol>
                <a:gridCol w="4576316">
                  <a:extLst>
                    <a:ext uri="{9D8B030D-6E8A-4147-A177-3AD203B41FA5}">
                      <a16:colId xmlns:a16="http://schemas.microsoft.com/office/drawing/2014/main" val="1702040910"/>
                    </a:ext>
                  </a:extLst>
                </a:gridCol>
                <a:gridCol w="3139006">
                  <a:extLst>
                    <a:ext uri="{9D8B030D-6E8A-4147-A177-3AD203B41FA5}">
                      <a16:colId xmlns:a16="http://schemas.microsoft.com/office/drawing/2014/main" val="1793965939"/>
                    </a:ext>
                  </a:extLst>
                </a:gridCol>
              </a:tblGrid>
              <a:tr h="499618">
                <a:tc>
                  <a:txBody>
                    <a:bodyPr/>
                    <a:lstStyle/>
                    <a:p>
                      <a:r>
                        <a:rPr lang="fr-FR" sz="1200" dirty="0"/>
                        <a:t>N°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Sujet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Information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Action / Décision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6921269"/>
                  </a:ext>
                </a:extLst>
              </a:tr>
              <a:tr h="499618">
                <a:tc>
                  <a:txBody>
                    <a:bodyPr/>
                    <a:lstStyle/>
                    <a:p>
                      <a:r>
                        <a:rPr lang="fr-FR" sz="1200" i="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Suivi des remontées partagées en comité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fr-FR" sz="1000" i="0" dirty="0"/>
                        <a:t>Mettre en place un suivi à partager lors des comités référents de l’avancement des points remontés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i="0" dirty="0"/>
                        <a:t>Mise en place pour le prochain comité des référents avec suivi par liste de tickets avec statut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9994186"/>
                  </a:ext>
                </a:extLst>
              </a:tr>
              <a:tr h="499618">
                <a:tc>
                  <a:txBody>
                    <a:bodyPr/>
                    <a:lstStyle/>
                    <a:p>
                      <a:r>
                        <a:rPr lang="fr-FR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Assistance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i="0" dirty="0"/>
                        <a:t>Faire une pré analyse avant les relances pour savoir si le sujet est d’actualité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rtl="0" fontAlgn="ctr">
                        <a:buFont typeface="+mj-lt"/>
                        <a:buNone/>
                      </a:pPr>
                      <a:r>
                        <a:rPr lang="fr-FR" sz="1000" i="0" dirty="0"/>
                        <a:t>A mettre en œuvre</a:t>
                      </a: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0302797"/>
                  </a:ext>
                </a:extLst>
              </a:tr>
              <a:tr h="499618">
                <a:tc>
                  <a:txBody>
                    <a:bodyPr/>
                    <a:lstStyle/>
                    <a:p>
                      <a:r>
                        <a:rPr lang="fr-FR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Assistance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Préciser davantage les besoins d’informations nécessaires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i="0" dirty="0"/>
                        <a:t>A mettre en œuvre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2059627"/>
                  </a:ext>
                </a:extLst>
              </a:tr>
              <a:tr h="499618">
                <a:tc>
                  <a:txBody>
                    <a:bodyPr/>
                    <a:lstStyle/>
                    <a:p>
                      <a:r>
                        <a:rPr lang="fr-FR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Contact en cas d’urgence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Il n’y a plus de contact par téléphone pour signaler les urgences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i="0" dirty="0"/>
                        <a:t>Suivre les instructions fournies lors du webinaire pour faire une demande de support technique &gt; Signaler un incident &gt; Accès au SI SIAO</a:t>
                      </a:r>
                    </a:p>
                    <a:p>
                      <a:r>
                        <a:rPr lang="fr-FR" sz="1000" i="0" dirty="0">
                          <a:hlinkClick r:id="rId2"/>
                        </a:rPr>
                        <a:t>https://basedeconnaissances.sisiao.dihal.gouv.fr/support/webinaire-de-lancement-de-l%C3%A9volution-de-lassistance-aux-utilisateurs-24/04/2025</a:t>
                      </a:r>
                      <a:r>
                        <a:rPr lang="fr-FR" sz="1000" i="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4784694"/>
                  </a:ext>
                </a:extLst>
              </a:tr>
              <a:tr h="499618">
                <a:tc>
                  <a:txBody>
                    <a:bodyPr/>
                    <a:lstStyle/>
                    <a:p>
                      <a:endParaRPr lang="fr-FR" sz="120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4909240"/>
                  </a:ext>
                </a:extLst>
              </a:tr>
              <a:tr h="499618">
                <a:tc>
                  <a:txBody>
                    <a:bodyPr/>
                    <a:lstStyle/>
                    <a:p>
                      <a:endParaRPr lang="fr-FR" sz="120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92823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09629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E03773-E49D-EE47-B504-6850C4E1CA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8F81CF-5508-1467-9FDE-21234CAD3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5022" y="255966"/>
            <a:ext cx="11232000" cy="960000"/>
          </a:xfrm>
        </p:spPr>
        <p:txBody>
          <a:bodyPr/>
          <a:lstStyle/>
          <a:p>
            <a:r>
              <a:rPr lang="fr-FR" sz="2400" dirty="0">
                <a:solidFill>
                  <a:srgbClr val="000000"/>
                </a:solidFill>
              </a:rPr>
              <a:t>3. Remontées hors périmètre des tickets de l’atelier</a:t>
            </a:r>
            <a:endParaRPr lang="fr-FR" sz="1800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639277C-587B-F6F0-BACA-38CB24CE1330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643A3B15-A2FC-4FB9-AD3A-A94576E8B51C}" type="datetime1">
              <a:rPr lang="fr-FR" cap="all" smtClean="0"/>
              <a:t>22/05/2025</a:t>
            </a:fld>
            <a:endParaRPr lang="fr-FR" cap="all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5019DF4-9B29-8B5D-5D11-A105B2692E2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graphicFrame>
        <p:nvGraphicFramePr>
          <p:cNvPr id="20" name="Tableau 19">
            <a:extLst>
              <a:ext uri="{FF2B5EF4-FFF2-40B4-BE49-F238E27FC236}">
                <a16:creationId xmlns:a16="http://schemas.microsoft.com/office/drawing/2014/main" id="{2DCA4EB4-DE93-632E-98B4-326D83C8E9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254759"/>
              </p:ext>
            </p:extLst>
          </p:nvPr>
        </p:nvGraphicFramePr>
        <p:xfrm>
          <a:off x="480001" y="735966"/>
          <a:ext cx="11231999" cy="58521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46670">
                  <a:extLst>
                    <a:ext uri="{9D8B030D-6E8A-4147-A177-3AD203B41FA5}">
                      <a16:colId xmlns:a16="http://schemas.microsoft.com/office/drawing/2014/main" val="4253434100"/>
                    </a:ext>
                  </a:extLst>
                </a:gridCol>
                <a:gridCol w="2251530">
                  <a:extLst>
                    <a:ext uri="{9D8B030D-6E8A-4147-A177-3AD203B41FA5}">
                      <a16:colId xmlns:a16="http://schemas.microsoft.com/office/drawing/2014/main" val="3094357237"/>
                    </a:ext>
                  </a:extLst>
                </a:gridCol>
                <a:gridCol w="5251450">
                  <a:extLst>
                    <a:ext uri="{9D8B030D-6E8A-4147-A177-3AD203B41FA5}">
                      <a16:colId xmlns:a16="http://schemas.microsoft.com/office/drawing/2014/main" val="1702040910"/>
                    </a:ext>
                  </a:extLst>
                </a:gridCol>
                <a:gridCol w="3082349">
                  <a:extLst>
                    <a:ext uri="{9D8B030D-6E8A-4147-A177-3AD203B41FA5}">
                      <a16:colId xmlns:a16="http://schemas.microsoft.com/office/drawing/2014/main" val="1793965939"/>
                    </a:ext>
                  </a:extLst>
                </a:gridCol>
              </a:tblGrid>
              <a:tr h="236223">
                <a:tc>
                  <a:txBody>
                    <a:bodyPr/>
                    <a:lstStyle/>
                    <a:p>
                      <a:r>
                        <a:rPr lang="fr-FR" sz="1000" dirty="0"/>
                        <a:t>N°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Sujet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Information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Action / Décision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6921269"/>
                  </a:ext>
                </a:extLst>
              </a:tr>
              <a:tr h="258274">
                <a:tc>
                  <a:txBody>
                    <a:bodyPr/>
                    <a:lstStyle/>
                    <a:p>
                      <a:r>
                        <a:rPr lang="fr-FR" sz="1000" i="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Offre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Modifier en masse les GDP sur leur statut</a:t>
                      </a:r>
                    </a:p>
                    <a:p>
                      <a:pPr rtl="0" fontAlgn="ctr"/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Besoin transmis à l’équipe du module Offre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846239"/>
                  </a:ext>
                </a:extLst>
              </a:tr>
              <a:tr h="236223">
                <a:tc>
                  <a:txBody>
                    <a:bodyPr/>
                    <a:lstStyle/>
                    <a:p>
                      <a:r>
                        <a:rPr lang="fr-FR" sz="1000" i="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Offre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Problème de GDP non modifiable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Problème corrigé depuis le 29/04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0414578"/>
                  </a:ext>
                </a:extLst>
              </a:tr>
              <a:tr h="258274">
                <a:tc>
                  <a:txBody>
                    <a:bodyPr/>
                    <a:lstStyle/>
                    <a:p>
                      <a:r>
                        <a:rPr lang="fr-FR" sz="1000" i="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Notifications mail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Notification -&gt; elle n'affiche pas la bonne structure ou du moins toutes les structures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i="0" dirty="0"/>
                        <a:t>Ticket instruit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673117"/>
                  </a:ext>
                </a:extLst>
              </a:tr>
              <a:tr h="258274">
                <a:tc>
                  <a:txBody>
                    <a:bodyPr/>
                    <a:lstStyle/>
                    <a:p>
                      <a:r>
                        <a:rPr lang="fr-FR" sz="1000" i="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Demande insertion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Retirer la possibilité de paramétrer l’autorisation d’admission directe pour les utilisateurs ne faisant pas partie du SIAO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i="0" dirty="0"/>
                        <a:t>Ticket instruit</a:t>
                      </a:r>
                    </a:p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5946742"/>
                  </a:ext>
                </a:extLst>
              </a:tr>
              <a:tr h="456947">
                <a:tc>
                  <a:txBody>
                    <a:bodyPr/>
                    <a:lstStyle/>
                    <a:p>
                      <a:r>
                        <a:rPr lang="fr-FR" sz="1000" i="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Base de connaissances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Trouver un moyen de notifier le changement sur le contenu</a:t>
                      </a:r>
                    </a:p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i="0" dirty="0"/>
                        <a:t>L’outil de base de connaissance ne permet pas ce type d’abonnement. Nous allons étudier la façon de partager les mises à jour réalisées sur la base de connaissance.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8569297"/>
                  </a:ext>
                </a:extLst>
              </a:tr>
              <a:tr h="357611">
                <a:tc>
                  <a:txBody>
                    <a:bodyPr/>
                    <a:lstStyle/>
                    <a:p>
                      <a:r>
                        <a:rPr lang="fr-FR" sz="1000" i="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Motifs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Apporter une définition des motifs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 article sur la base de connaissances sera mis à disposition avec la mise en place des nouveaux motifs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7434775"/>
                  </a:ext>
                </a:extLst>
              </a:tr>
              <a:tr h="357611">
                <a:tc>
                  <a:txBody>
                    <a:bodyPr/>
                    <a:lstStyle/>
                    <a:p>
                      <a:r>
                        <a:rPr lang="fr-FR" sz="1000" i="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Dossier ménage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Problème de sauvegarde dans les formulaires.</a:t>
                      </a:r>
                    </a:p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L’enregistrement d’informations ne semble parfois pas fonctionner.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Identifier des cas précis de dysfonctionnement pour faciliter l’analyse et pour reproduire le problème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6778958"/>
                  </a:ext>
                </a:extLst>
              </a:tr>
              <a:tr h="258274">
                <a:tc>
                  <a:txBody>
                    <a:bodyPr/>
                    <a:lstStyle/>
                    <a:p>
                      <a:r>
                        <a:rPr lang="fr-FR" sz="1000" i="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Tableaux de bord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Problème de classement des demandes annulées dans les tableaux de bord</a:t>
                      </a:r>
                    </a:p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Ticket à créer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7724075"/>
                  </a:ext>
                </a:extLst>
              </a:tr>
              <a:tr h="258274">
                <a:tc>
                  <a:txBody>
                    <a:bodyPr/>
                    <a:lstStyle/>
                    <a:p>
                      <a:r>
                        <a:rPr lang="fr-FR" sz="1000" i="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Gestion des utilisateurs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Problème d’accès aux données utilisateur trop large pour les GL</a:t>
                      </a:r>
                    </a:p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Analyse à mener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6774790"/>
                  </a:ext>
                </a:extLst>
              </a:tr>
              <a:tr h="236223">
                <a:tc>
                  <a:txBody>
                    <a:bodyPr/>
                    <a:lstStyle/>
                    <a:p>
                      <a:r>
                        <a:rPr lang="fr-FR" sz="1000" i="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Accès aux demandes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Rendre plus visible le raccourci pour aller voir les demandes du ménage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Ticket à créer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9136525"/>
                  </a:ext>
                </a:extLst>
              </a:tr>
              <a:tr h="258274">
                <a:tc>
                  <a:txBody>
                    <a:bodyPr/>
                    <a:lstStyle/>
                    <a:p>
                      <a:r>
                        <a:rPr lang="fr-FR" sz="1000" i="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Tableau de bord de demandes annulées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Renommer : »Demandes refusées ou annulées par le SIAO » en «  Demandes annulées ou refusées 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Ticket à créer</a:t>
                      </a:r>
                    </a:p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092801"/>
                  </a:ext>
                </a:extLst>
              </a:tr>
              <a:tr h="357611">
                <a:tc>
                  <a:txBody>
                    <a:bodyPr/>
                    <a:lstStyle/>
                    <a:p>
                      <a:r>
                        <a:rPr lang="fr-FR" sz="1000" i="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Liste d’attente via tableau de bord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Export du tableau de bord « Demandes inscrites sur liste d’attente » -&gt; le nom de liste d’attente n’est pas correctement restitué quand la personne est sur plusieurs listes d’attente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Ticket à créer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9621246"/>
                  </a:ext>
                </a:extLst>
              </a:tr>
              <a:tr h="357611">
                <a:tc>
                  <a:txBody>
                    <a:bodyPr/>
                    <a:lstStyle/>
                    <a:p>
                      <a:r>
                        <a:rPr lang="fr-FR" sz="1000" i="0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Problème d’identifiant restitué dans l’export des listes d’attente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Ticket 10098 créé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9165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46076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37BC86DF-9CE8-9918-D609-05BDEC4DCF7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7348" y="2459040"/>
            <a:ext cx="11700000" cy="3822521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fr-FR" sz="1600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4B85B160-D046-18E7-B86A-F896A9277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Remarques et suggestions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CBA35C8-A110-5314-2DEA-1796DEC85DDC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9F794C19-BF33-434A-9684-63272865CBCB}" type="datetime1">
              <a:rPr lang="fr-FR" cap="all" smtClean="0"/>
              <a:t>22/05/2025</a:t>
            </a:fld>
            <a:endParaRPr lang="fr-FR" cap="all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D586935-EE99-3DF0-28AA-2148E77C1E1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pic>
        <p:nvPicPr>
          <p:cNvPr id="7" name="Graphique 6" descr="Questions avec un remplissage uni">
            <a:extLst>
              <a:ext uri="{FF2B5EF4-FFF2-40B4-BE49-F238E27FC236}">
                <a16:creationId xmlns:a16="http://schemas.microsoft.com/office/drawing/2014/main" id="{21CABB6A-8DCF-ED89-E6D0-E5603B7755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37514" y="90096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6180263"/>
      </p:ext>
    </p:extLst>
  </p:cSld>
  <p:clrMapOvr>
    <a:masterClrMapping/>
  </p:clrMapOvr>
</p:sld>
</file>

<file path=ppt/theme/theme1.xml><?xml version="1.0" encoding="utf-8"?>
<a:theme xmlns:a="http://schemas.openxmlformats.org/drawingml/2006/main" name="1_GOUVERNEMENT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263147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GOUVERNEMENT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GOUVERNEMENT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GOUVERNEMENT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263147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GOUVERNEMENT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263147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GOUVERNEMENT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DC0E3B735CF7C4BA4C80079FF53EEF2" ma:contentTypeVersion="5" ma:contentTypeDescription="Crée un document." ma:contentTypeScope="" ma:versionID="d8f4eb4af5a9cae792aec959d22a541e">
  <xsd:schema xmlns:xsd="http://www.w3.org/2001/XMLSchema" xmlns:xs="http://www.w3.org/2001/XMLSchema" xmlns:p="http://schemas.microsoft.com/office/2006/metadata/properties" xmlns:ns2="508a59e5-b22a-41ad-92a4-10dd5b0c4401" targetNamespace="http://schemas.microsoft.com/office/2006/metadata/properties" ma:root="true" ma:fieldsID="9411037b41ed3e083f42ffa729d37421" ns2:_="">
    <xsd:import namespace="508a59e5-b22a-41ad-92a4-10dd5b0c4401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8a59e5-b22a-41ad-92a4-10dd5b0c4401" elementFormDefault="qualified">
    <xsd:import namespace="http://schemas.microsoft.com/office/2006/documentManagement/types"/>
    <xsd:import namespace="http://schemas.microsoft.com/office/infopath/2007/PartnerControls"/>
    <xsd:element name="SharedWithUsers" ma:index="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Type de contenu"/>
        <xsd:element ref="dc:title" minOccurs="0" maxOccurs="1" ma:index="1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304C4B4-2E2D-4B8D-94F6-5ADC1D776E3C}">
  <ds:schemaRefs>
    <ds:schemaRef ds:uri="http://purl.org/dc/elements/1.1/"/>
    <ds:schemaRef ds:uri="http://schemas.microsoft.com/office/2006/documentManagement/types"/>
    <ds:schemaRef ds:uri="508a59e5-b22a-41ad-92a4-10dd5b0c4401"/>
    <ds:schemaRef ds:uri="http://schemas.microsoft.com/office/2006/metadata/properties"/>
    <ds:schemaRef ds:uri="http://www.w3.org/XML/1998/namespace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867A26B-4B7B-416C-BF1C-E8BF9101BE9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F4058A3-C143-4A77-B123-2289172F0F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08a59e5-b22a-41ad-92a4-10dd5b0c44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930</Words>
  <Application>Microsoft Office PowerPoint</Application>
  <PresentationFormat>Grand écran</PresentationFormat>
  <Paragraphs>206</Paragraphs>
  <Slides>9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6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9" baseType="lpstr">
      <vt:lpstr>Arial</vt:lpstr>
      <vt:lpstr>Calibri</vt:lpstr>
      <vt:lpstr>Marianne</vt:lpstr>
      <vt:lpstr>1_GOUVERNEMENT</vt:lpstr>
      <vt:lpstr>2_GOUVERNEMENT</vt:lpstr>
      <vt:lpstr>GOUVERNEMENT</vt:lpstr>
      <vt:lpstr>3_GOUVERNEMENT</vt:lpstr>
      <vt:lpstr>4_GOUVERNEMENT</vt:lpstr>
      <vt:lpstr>5_GOUVERNEMENT</vt:lpstr>
      <vt:lpstr>Worksheet</vt:lpstr>
      <vt:lpstr>Présentation PowerPoint</vt:lpstr>
      <vt:lpstr>Sommaire</vt:lpstr>
      <vt:lpstr>1. Thématiques identifiées</vt:lpstr>
      <vt:lpstr>2. Liste des sujets 1/2</vt:lpstr>
      <vt:lpstr>Référentiel des motifs liés aux demandes avec proposition de reprise de données</vt:lpstr>
      <vt:lpstr>2. Liste des sujets 2/2</vt:lpstr>
      <vt:lpstr>3. Relevé d’informations, de décisions et d’actions</vt:lpstr>
      <vt:lpstr>3. Remontées hors périmètre des tickets de l’atelier</vt:lpstr>
      <vt:lpstr>Remarques et suggestions</vt:lpstr>
    </vt:vector>
  </TitlesOfParts>
  <Company>MTES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BOULANGER Diane</dc:creator>
  <cp:lastModifiedBy>Lucas La Perna</cp:lastModifiedBy>
  <cp:revision>110</cp:revision>
  <dcterms:created xsi:type="dcterms:W3CDTF">2024-10-23T10:18:38Z</dcterms:created>
  <dcterms:modified xsi:type="dcterms:W3CDTF">2025-05-23T16:02:58Z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0x0101007DC0E3B735CF7C4BA4C80079FF53EEF2</vt:lpwstr>
  </property>
</Properties>
</file>